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4" r:id="rId2"/>
    <p:sldId id="285" r:id="rId3"/>
    <p:sldId id="289" r:id="rId4"/>
    <p:sldId id="286" r:id="rId5"/>
    <p:sldId id="288" r:id="rId6"/>
    <p:sldId id="298" r:id="rId7"/>
    <p:sldId id="287" r:id="rId8"/>
    <p:sldId id="290" r:id="rId9"/>
    <p:sldId id="292" r:id="rId10"/>
    <p:sldId id="294" r:id="rId11"/>
    <p:sldId id="295" r:id="rId12"/>
    <p:sldId id="296" r:id="rId13"/>
    <p:sldId id="297" r:id="rId14"/>
    <p:sldId id="305" r:id="rId15"/>
    <p:sldId id="299" r:id="rId16"/>
    <p:sldId id="309" r:id="rId17"/>
    <p:sldId id="310" r:id="rId18"/>
    <p:sldId id="312" r:id="rId19"/>
    <p:sldId id="311" r:id="rId20"/>
    <p:sldId id="313" r:id="rId21"/>
    <p:sldId id="300" r:id="rId22"/>
    <p:sldId id="302" r:id="rId23"/>
    <p:sldId id="303" r:id="rId24"/>
    <p:sldId id="304" r:id="rId25"/>
    <p:sldId id="308" r:id="rId26"/>
    <p:sldId id="307" r:id="rId27"/>
    <p:sldId id="314" r:id="rId28"/>
    <p:sldId id="317" r:id="rId29"/>
    <p:sldId id="322" r:id="rId30"/>
    <p:sldId id="320" r:id="rId31"/>
    <p:sldId id="321" r:id="rId32"/>
    <p:sldId id="325" r:id="rId33"/>
    <p:sldId id="323" r:id="rId34"/>
    <p:sldId id="324" r:id="rId35"/>
    <p:sldId id="282" r:id="rId36"/>
  </p:sldIdLst>
  <p:sldSz cx="12192000" cy="6858000"/>
  <p:notesSz cx="6808788" cy="9929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1DA"/>
    <a:srgbClr val="FB7000"/>
    <a:srgbClr val="FFFC3B"/>
    <a:srgbClr val="4372C4"/>
    <a:srgbClr val="88D0D4"/>
    <a:srgbClr val="2C787C"/>
    <a:srgbClr val="3A9DA2"/>
    <a:srgbClr val="EB7C2F"/>
    <a:srgbClr val="A2A3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5"/>
    <p:restoredTop sz="94628"/>
  </p:normalViewPr>
  <p:slideViewPr>
    <p:cSldViewPr snapToGrid="0" snapToObjects="1">
      <p:cViewPr>
        <p:scale>
          <a:sx n="80" d="100"/>
          <a:sy n="80" d="100"/>
        </p:scale>
        <p:origin x="-749" y="-14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849B4E2-5907-7B40-BB5F-5223F2C60E1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8C3C06CD-C74D-DE47-AF9B-031CEEED82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702DEDAF-8101-6340-80F4-230A7E8A946E}"/>
              </a:ext>
            </a:extLst>
          </p:cNvPr>
          <p:cNvSpPr>
            <a:spLocks noGrp="1"/>
          </p:cNvSpPr>
          <p:nvPr>
            <p:ph type="dt" sz="half" idx="10"/>
          </p:nvPr>
        </p:nvSpPr>
        <p:spPr/>
        <p:txBody>
          <a:bodyPr/>
          <a:lstStyle/>
          <a:p>
            <a:fld id="{A3634FDD-A109-5949-9CCD-CCA68148242A}" type="datetimeFigureOut">
              <a:rPr lang="ru-RU" smtClean="0"/>
              <a:t>20.02.2025</a:t>
            </a:fld>
            <a:endParaRPr lang="ru-RU"/>
          </a:p>
        </p:txBody>
      </p:sp>
      <p:sp>
        <p:nvSpPr>
          <p:cNvPr id="5" name="Нижний колонтитул 4">
            <a:extLst>
              <a:ext uri="{FF2B5EF4-FFF2-40B4-BE49-F238E27FC236}">
                <a16:creationId xmlns="" xmlns:a16="http://schemas.microsoft.com/office/drawing/2014/main" id="{5B9E1CC4-5A4B-F84F-8C76-68E75D03BAA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40D6B3EA-2DC3-9047-9AF7-A2F690E66F78}"/>
              </a:ext>
            </a:extLst>
          </p:cNvPr>
          <p:cNvSpPr>
            <a:spLocks noGrp="1"/>
          </p:cNvSpPr>
          <p:nvPr>
            <p:ph type="sldNum" sz="quarter" idx="12"/>
          </p:nvPr>
        </p:nvSpPr>
        <p:spPr/>
        <p:txBody>
          <a:bodyPr/>
          <a:lstStyle/>
          <a:p>
            <a:fld id="{BBEE5772-7669-8445-AAD6-846C4B0A1FD0}" type="slidenum">
              <a:rPr lang="ru-RU" smtClean="0"/>
              <a:t>‹#›</a:t>
            </a:fld>
            <a:endParaRPr lang="ru-RU"/>
          </a:p>
        </p:txBody>
      </p:sp>
    </p:spTree>
    <p:extLst>
      <p:ext uri="{BB962C8B-B14F-4D97-AF65-F5344CB8AC3E}">
        <p14:creationId xmlns:p14="http://schemas.microsoft.com/office/powerpoint/2010/main" val="3780183106"/>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1DFEC24-10E8-054D-827F-B268FC771DC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9B863F76-3CEA-C743-913C-B357D4E6501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D7DCCFF2-2CC2-3D47-A2AA-0F3C4C5FE223}"/>
              </a:ext>
            </a:extLst>
          </p:cNvPr>
          <p:cNvSpPr>
            <a:spLocks noGrp="1"/>
          </p:cNvSpPr>
          <p:nvPr>
            <p:ph type="dt" sz="half" idx="10"/>
          </p:nvPr>
        </p:nvSpPr>
        <p:spPr/>
        <p:txBody>
          <a:bodyPr/>
          <a:lstStyle/>
          <a:p>
            <a:fld id="{A3634FDD-A109-5949-9CCD-CCA68148242A}" type="datetimeFigureOut">
              <a:rPr lang="ru-RU" smtClean="0"/>
              <a:t>20.02.2025</a:t>
            </a:fld>
            <a:endParaRPr lang="ru-RU"/>
          </a:p>
        </p:txBody>
      </p:sp>
      <p:sp>
        <p:nvSpPr>
          <p:cNvPr id="5" name="Нижний колонтитул 4">
            <a:extLst>
              <a:ext uri="{FF2B5EF4-FFF2-40B4-BE49-F238E27FC236}">
                <a16:creationId xmlns="" xmlns:a16="http://schemas.microsoft.com/office/drawing/2014/main" id="{053CAE1C-FE7B-4B49-B017-511F0B024D0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8A1B1465-E5D6-CA4A-A04A-DD95E1F8E8C8}"/>
              </a:ext>
            </a:extLst>
          </p:cNvPr>
          <p:cNvSpPr>
            <a:spLocks noGrp="1"/>
          </p:cNvSpPr>
          <p:nvPr>
            <p:ph type="sldNum" sz="quarter" idx="12"/>
          </p:nvPr>
        </p:nvSpPr>
        <p:spPr/>
        <p:txBody>
          <a:bodyPr/>
          <a:lstStyle/>
          <a:p>
            <a:fld id="{BBEE5772-7669-8445-AAD6-846C4B0A1FD0}" type="slidenum">
              <a:rPr lang="ru-RU" smtClean="0"/>
              <a:t>‹#›</a:t>
            </a:fld>
            <a:endParaRPr lang="ru-RU"/>
          </a:p>
        </p:txBody>
      </p:sp>
    </p:spTree>
    <p:extLst>
      <p:ext uri="{BB962C8B-B14F-4D97-AF65-F5344CB8AC3E}">
        <p14:creationId xmlns:p14="http://schemas.microsoft.com/office/powerpoint/2010/main" val="173341025"/>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62F81A61-83D9-7247-B506-B68C87EE233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B5914550-CEDC-8F4C-8C56-1CE8242638B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FFA932F7-9DB2-B14A-9A9C-A0C3EA296558}"/>
              </a:ext>
            </a:extLst>
          </p:cNvPr>
          <p:cNvSpPr>
            <a:spLocks noGrp="1"/>
          </p:cNvSpPr>
          <p:nvPr>
            <p:ph type="dt" sz="half" idx="10"/>
          </p:nvPr>
        </p:nvSpPr>
        <p:spPr/>
        <p:txBody>
          <a:bodyPr/>
          <a:lstStyle/>
          <a:p>
            <a:fld id="{A3634FDD-A109-5949-9CCD-CCA68148242A}" type="datetimeFigureOut">
              <a:rPr lang="ru-RU" smtClean="0"/>
              <a:t>20.02.2025</a:t>
            </a:fld>
            <a:endParaRPr lang="ru-RU"/>
          </a:p>
        </p:txBody>
      </p:sp>
      <p:sp>
        <p:nvSpPr>
          <p:cNvPr id="5" name="Нижний колонтитул 4">
            <a:extLst>
              <a:ext uri="{FF2B5EF4-FFF2-40B4-BE49-F238E27FC236}">
                <a16:creationId xmlns="" xmlns:a16="http://schemas.microsoft.com/office/drawing/2014/main" id="{940D43B9-A9F1-7F47-94A7-E0D2605E4C9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FCB72672-460A-BA49-85E1-0F2929A51805}"/>
              </a:ext>
            </a:extLst>
          </p:cNvPr>
          <p:cNvSpPr>
            <a:spLocks noGrp="1"/>
          </p:cNvSpPr>
          <p:nvPr>
            <p:ph type="sldNum" sz="quarter" idx="12"/>
          </p:nvPr>
        </p:nvSpPr>
        <p:spPr/>
        <p:txBody>
          <a:bodyPr/>
          <a:lstStyle/>
          <a:p>
            <a:fld id="{BBEE5772-7669-8445-AAD6-846C4B0A1FD0}" type="slidenum">
              <a:rPr lang="ru-RU" smtClean="0"/>
              <a:t>‹#›</a:t>
            </a:fld>
            <a:endParaRPr lang="ru-RU"/>
          </a:p>
        </p:txBody>
      </p:sp>
    </p:spTree>
    <p:extLst>
      <p:ext uri="{BB962C8B-B14F-4D97-AF65-F5344CB8AC3E}">
        <p14:creationId xmlns:p14="http://schemas.microsoft.com/office/powerpoint/2010/main" val="940565528"/>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F924847-2A97-004D-A58A-E4AD9D1B20F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F87D4786-BFBB-8343-87C1-04E2BA3B9E8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AC3A85A8-C846-9240-8354-EEA490BC1327}"/>
              </a:ext>
            </a:extLst>
          </p:cNvPr>
          <p:cNvSpPr>
            <a:spLocks noGrp="1"/>
          </p:cNvSpPr>
          <p:nvPr>
            <p:ph type="dt" sz="half" idx="10"/>
          </p:nvPr>
        </p:nvSpPr>
        <p:spPr/>
        <p:txBody>
          <a:bodyPr/>
          <a:lstStyle/>
          <a:p>
            <a:fld id="{A3634FDD-A109-5949-9CCD-CCA68148242A}" type="datetimeFigureOut">
              <a:rPr lang="ru-RU" smtClean="0"/>
              <a:t>20.02.2025</a:t>
            </a:fld>
            <a:endParaRPr lang="ru-RU"/>
          </a:p>
        </p:txBody>
      </p:sp>
      <p:sp>
        <p:nvSpPr>
          <p:cNvPr id="5" name="Нижний колонтитул 4">
            <a:extLst>
              <a:ext uri="{FF2B5EF4-FFF2-40B4-BE49-F238E27FC236}">
                <a16:creationId xmlns="" xmlns:a16="http://schemas.microsoft.com/office/drawing/2014/main" id="{6ECF25E8-3743-C648-B24D-B7B203D6E32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FB4733DF-DFC5-B245-ACDD-60376C610F5B}"/>
              </a:ext>
            </a:extLst>
          </p:cNvPr>
          <p:cNvSpPr>
            <a:spLocks noGrp="1"/>
          </p:cNvSpPr>
          <p:nvPr>
            <p:ph type="sldNum" sz="quarter" idx="12"/>
          </p:nvPr>
        </p:nvSpPr>
        <p:spPr/>
        <p:txBody>
          <a:bodyPr/>
          <a:lstStyle/>
          <a:p>
            <a:fld id="{BBEE5772-7669-8445-AAD6-846C4B0A1FD0}" type="slidenum">
              <a:rPr lang="ru-RU" smtClean="0"/>
              <a:t>‹#›</a:t>
            </a:fld>
            <a:endParaRPr lang="ru-RU"/>
          </a:p>
        </p:txBody>
      </p:sp>
    </p:spTree>
    <p:extLst>
      <p:ext uri="{BB962C8B-B14F-4D97-AF65-F5344CB8AC3E}">
        <p14:creationId xmlns:p14="http://schemas.microsoft.com/office/powerpoint/2010/main" val="2200071323"/>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837F4BA-01A4-EF47-9D9A-88F1A9D0938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7F73988C-B803-AB4D-A867-104264BBBC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D6104082-4321-8A41-9125-3B7B91D1CF1A}"/>
              </a:ext>
            </a:extLst>
          </p:cNvPr>
          <p:cNvSpPr>
            <a:spLocks noGrp="1"/>
          </p:cNvSpPr>
          <p:nvPr>
            <p:ph type="dt" sz="half" idx="10"/>
          </p:nvPr>
        </p:nvSpPr>
        <p:spPr/>
        <p:txBody>
          <a:bodyPr/>
          <a:lstStyle/>
          <a:p>
            <a:fld id="{A3634FDD-A109-5949-9CCD-CCA68148242A}" type="datetimeFigureOut">
              <a:rPr lang="ru-RU" smtClean="0"/>
              <a:t>20.02.2025</a:t>
            </a:fld>
            <a:endParaRPr lang="ru-RU"/>
          </a:p>
        </p:txBody>
      </p:sp>
      <p:sp>
        <p:nvSpPr>
          <p:cNvPr id="5" name="Нижний колонтитул 4">
            <a:extLst>
              <a:ext uri="{FF2B5EF4-FFF2-40B4-BE49-F238E27FC236}">
                <a16:creationId xmlns="" xmlns:a16="http://schemas.microsoft.com/office/drawing/2014/main" id="{9832471F-8362-3149-BA54-DA32A4C3970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463A1B50-20BA-E34A-8797-5E50618145F2}"/>
              </a:ext>
            </a:extLst>
          </p:cNvPr>
          <p:cNvSpPr>
            <a:spLocks noGrp="1"/>
          </p:cNvSpPr>
          <p:nvPr>
            <p:ph type="sldNum" sz="quarter" idx="12"/>
          </p:nvPr>
        </p:nvSpPr>
        <p:spPr/>
        <p:txBody>
          <a:bodyPr/>
          <a:lstStyle/>
          <a:p>
            <a:fld id="{BBEE5772-7669-8445-AAD6-846C4B0A1FD0}" type="slidenum">
              <a:rPr lang="ru-RU" smtClean="0"/>
              <a:t>‹#›</a:t>
            </a:fld>
            <a:endParaRPr lang="ru-RU"/>
          </a:p>
        </p:txBody>
      </p:sp>
    </p:spTree>
    <p:extLst>
      <p:ext uri="{BB962C8B-B14F-4D97-AF65-F5344CB8AC3E}">
        <p14:creationId xmlns:p14="http://schemas.microsoft.com/office/powerpoint/2010/main" val="1616918904"/>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4FEA1BE-E3C8-3047-94B2-8413D6B2548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666E53E5-B9D8-3F49-9F33-884C9A90A86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E51DB245-B94E-3E47-A679-0ED2C0CC087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55C1B7E5-CB4E-354A-A9A4-EA14EE88462D}"/>
              </a:ext>
            </a:extLst>
          </p:cNvPr>
          <p:cNvSpPr>
            <a:spLocks noGrp="1"/>
          </p:cNvSpPr>
          <p:nvPr>
            <p:ph type="dt" sz="half" idx="10"/>
          </p:nvPr>
        </p:nvSpPr>
        <p:spPr/>
        <p:txBody>
          <a:bodyPr/>
          <a:lstStyle/>
          <a:p>
            <a:fld id="{A3634FDD-A109-5949-9CCD-CCA68148242A}" type="datetimeFigureOut">
              <a:rPr lang="ru-RU" smtClean="0"/>
              <a:t>20.02.2025</a:t>
            </a:fld>
            <a:endParaRPr lang="ru-RU"/>
          </a:p>
        </p:txBody>
      </p:sp>
      <p:sp>
        <p:nvSpPr>
          <p:cNvPr id="6" name="Нижний колонтитул 5">
            <a:extLst>
              <a:ext uri="{FF2B5EF4-FFF2-40B4-BE49-F238E27FC236}">
                <a16:creationId xmlns="" xmlns:a16="http://schemas.microsoft.com/office/drawing/2014/main" id="{18A3517B-12C1-0247-A2A6-620D85E1CEB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F68DDA72-F013-C04B-B61C-CD75B54968D2}"/>
              </a:ext>
            </a:extLst>
          </p:cNvPr>
          <p:cNvSpPr>
            <a:spLocks noGrp="1"/>
          </p:cNvSpPr>
          <p:nvPr>
            <p:ph type="sldNum" sz="quarter" idx="12"/>
          </p:nvPr>
        </p:nvSpPr>
        <p:spPr/>
        <p:txBody>
          <a:bodyPr/>
          <a:lstStyle/>
          <a:p>
            <a:fld id="{BBEE5772-7669-8445-AAD6-846C4B0A1FD0}" type="slidenum">
              <a:rPr lang="ru-RU" smtClean="0"/>
              <a:t>‹#›</a:t>
            </a:fld>
            <a:endParaRPr lang="ru-RU"/>
          </a:p>
        </p:txBody>
      </p:sp>
    </p:spTree>
    <p:extLst>
      <p:ext uri="{BB962C8B-B14F-4D97-AF65-F5344CB8AC3E}">
        <p14:creationId xmlns:p14="http://schemas.microsoft.com/office/powerpoint/2010/main" val="2286805494"/>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ADD2F80-5E8C-0D4C-9731-C1C38351CA8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63EB7B28-8B4A-CE45-A546-28F8AD8285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4F2B06DF-BE0B-524D-833D-F1578263029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96EC13D8-8285-7D44-8107-79704E1C4A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22B0A0D2-D24B-ED44-A2C4-A346B8D5A15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963B74DE-0D24-C64B-BEC5-B84779FEC1B8}"/>
              </a:ext>
            </a:extLst>
          </p:cNvPr>
          <p:cNvSpPr>
            <a:spLocks noGrp="1"/>
          </p:cNvSpPr>
          <p:nvPr>
            <p:ph type="dt" sz="half" idx="10"/>
          </p:nvPr>
        </p:nvSpPr>
        <p:spPr/>
        <p:txBody>
          <a:bodyPr/>
          <a:lstStyle/>
          <a:p>
            <a:fld id="{A3634FDD-A109-5949-9CCD-CCA68148242A}" type="datetimeFigureOut">
              <a:rPr lang="ru-RU" smtClean="0"/>
              <a:t>20.02.2025</a:t>
            </a:fld>
            <a:endParaRPr lang="ru-RU"/>
          </a:p>
        </p:txBody>
      </p:sp>
      <p:sp>
        <p:nvSpPr>
          <p:cNvPr id="8" name="Нижний колонтитул 7">
            <a:extLst>
              <a:ext uri="{FF2B5EF4-FFF2-40B4-BE49-F238E27FC236}">
                <a16:creationId xmlns="" xmlns:a16="http://schemas.microsoft.com/office/drawing/2014/main" id="{A1A235D5-9AC0-A447-9002-248F73D499C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C3C09E1F-1DC1-5E4A-AF5F-B2785F4EF56F}"/>
              </a:ext>
            </a:extLst>
          </p:cNvPr>
          <p:cNvSpPr>
            <a:spLocks noGrp="1"/>
          </p:cNvSpPr>
          <p:nvPr>
            <p:ph type="sldNum" sz="quarter" idx="12"/>
          </p:nvPr>
        </p:nvSpPr>
        <p:spPr/>
        <p:txBody>
          <a:bodyPr/>
          <a:lstStyle/>
          <a:p>
            <a:fld id="{BBEE5772-7669-8445-AAD6-846C4B0A1FD0}" type="slidenum">
              <a:rPr lang="ru-RU" smtClean="0"/>
              <a:t>‹#›</a:t>
            </a:fld>
            <a:endParaRPr lang="ru-RU"/>
          </a:p>
        </p:txBody>
      </p:sp>
    </p:spTree>
    <p:extLst>
      <p:ext uri="{BB962C8B-B14F-4D97-AF65-F5344CB8AC3E}">
        <p14:creationId xmlns:p14="http://schemas.microsoft.com/office/powerpoint/2010/main" val="1743416029"/>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6105EF0-8392-FB43-BFF7-A1D631B2BB9C}"/>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75A34B4C-F784-0D40-83D6-CA3D14635E29}"/>
              </a:ext>
            </a:extLst>
          </p:cNvPr>
          <p:cNvSpPr>
            <a:spLocks noGrp="1"/>
          </p:cNvSpPr>
          <p:nvPr>
            <p:ph type="dt" sz="half" idx="10"/>
          </p:nvPr>
        </p:nvSpPr>
        <p:spPr/>
        <p:txBody>
          <a:bodyPr/>
          <a:lstStyle/>
          <a:p>
            <a:fld id="{A3634FDD-A109-5949-9CCD-CCA68148242A}" type="datetimeFigureOut">
              <a:rPr lang="ru-RU" smtClean="0"/>
              <a:t>20.02.2025</a:t>
            </a:fld>
            <a:endParaRPr lang="ru-RU"/>
          </a:p>
        </p:txBody>
      </p:sp>
      <p:sp>
        <p:nvSpPr>
          <p:cNvPr id="4" name="Нижний колонтитул 3">
            <a:extLst>
              <a:ext uri="{FF2B5EF4-FFF2-40B4-BE49-F238E27FC236}">
                <a16:creationId xmlns="" xmlns:a16="http://schemas.microsoft.com/office/drawing/2014/main" id="{299D5D1B-E61C-A94D-9CC8-39CDAF908EC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8D93B3CF-ED2B-6848-9788-8C8E64AE430E}"/>
              </a:ext>
            </a:extLst>
          </p:cNvPr>
          <p:cNvSpPr>
            <a:spLocks noGrp="1"/>
          </p:cNvSpPr>
          <p:nvPr>
            <p:ph type="sldNum" sz="quarter" idx="12"/>
          </p:nvPr>
        </p:nvSpPr>
        <p:spPr/>
        <p:txBody>
          <a:bodyPr/>
          <a:lstStyle/>
          <a:p>
            <a:fld id="{BBEE5772-7669-8445-AAD6-846C4B0A1FD0}" type="slidenum">
              <a:rPr lang="ru-RU" smtClean="0"/>
              <a:t>‹#›</a:t>
            </a:fld>
            <a:endParaRPr lang="ru-RU"/>
          </a:p>
        </p:txBody>
      </p:sp>
    </p:spTree>
    <p:extLst>
      <p:ext uri="{BB962C8B-B14F-4D97-AF65-F5344CB8AC3E}">
        <p14:creationId xmlns:p14="http://schemas.microsoft.com/office/powerpoint/2010/main" val="4204790664"/>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6B835053-748A-A246-AB69-C3787C34DD61}"/>
              </a:ext>
            </a:extLst>
          </p:cNvPr>
          <p:cNvSpPr>
            <a:spLocks noGrp="1"/>
          </p:cNvSpPr>
          <p:nvPr>
            <p:ph type="dt" sz="half" idx="10"/>
          </p:nvPr>
        </p:nvSpPr>
        <p:spPr/>
        <p:txBody>
          <a:bodyPr/>
          <a:lstStyle/>
          <a:p>
            <a:fld id="{A3634FDD-A109-5949-9CCD-CCA68148242A}" type="datetimeFigureOut">
              <a:rPr lang="ru-RU" smtClean="0"/>
              <a:t>20.02.2025</a:t>
            </a:fld>
            <a:endParaRPr lang="ru-RU"/>
          </a:p>
        </p:txBody>
      </p:sp>
      <p:sp>
        <p:nvSpPr>
          <p:cNvPr id="3" name="Нижний колонтитул 2">
            <a:extLst>
              <a:ext uri="{FF2B5EF4-FFF2-40B4-BE49-F238E27FC236}">
                <a16:creationId xmlns="" xmlns:a16="http://schemas.microsoft.com/office/drawing/2014/main" id="{3943E028-B2B5-8043-B9C0-601E193CCBE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F7A09ADA-6C87-C842-BEEC-7C9F20AA3B81}"/>
              </a:ext>
            </a:extLst>
          </p:cNvPr>
          <p:cNvSpPr>
            <a:spLocks noGrp="1"/>
          </p:cNvSpPr>
          <p:nvPr>
            <p:ph type="sldNum" sz="quarter" idx="12"/>
          </p:nvPr>
        </p:nvSpPr>
        <p:spPr/>
        <p:txBody>
          <a:bodyPr/>
          <a:lstStyle/>
          <a:p>
            <a:fld id="{BBEE5772-7669-8445-AAD6-846C4B0A1FD0}" type="slidenum">
              <a:rPr lang="ru-RU" smtClean="0"/>
              <a:t>‹#›</a:t>
            </a:fld>
            <a:endParaRPr lang="ru-RU"/>
          </a:p>
        </p:txBody>
      </p:sp>
    </p:spTree>
    <p:extLst>
      <p:ext uri="{BB962C8B-B14F-4D97-AF65-F5344CB8AC3E}">
        <p14:creationId xmlns:p14="http://schemas.microsoft.com/office/powerpoint/2010/main" val="1193861700"/>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CD0C6EC-769E-644A-8DB0-2AA761865C4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3E2C9609-7E87-2D4C-A5BF-6308B12251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F790E609-4112-2046-AF72-EF54A329E5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3FD8C26D-3688-5E47-95EF-8524A72A9087}"/>
              </a:ext>
            </a:extLst>
          </p:cNvPr>
          <p:cNvSpPr>
            <a:spLocks noGrp="1"/>
          </p:cNvSpPr>
          <p:nvPr>
            <p:ph type="dt" sz="half" idx="10"/>
          </p:nvPr>
        </p:nvSpPr>
        <p:spPr/>
        <p:txBody>
          <a:bodyPr/>
          <a:lstStyle/>
          <a:p>
            <a:fld id="{A3634FDD-A109-5949-9CCD-CCA68148242A}" type="datetimeFigureOut">
              <a:rPr lang="ru-RU" smtClean="0"/>
              <a:t>20.02.2025</a:t>
            </a:fld>
            <a:endParaRPr lang="ru-RU"/>
          </a:p>
        </p:txBody>
      </p:sp>
      <p:sp>
        <p:nvSpPr>
          <p:cNvPr id="6" name="Нижний колонтитул 5">
            <a:extLst>
              <a:ext uri="{FF2B5EF4-FFF2-40B4-BE49-F238E27FC236}">
                <a16:creationId xmlns="" xmlns:a16="http://schemas.microsoft.com/office/drawing/2014/main" id="{BAF9E05F-F288-B940-B53C-5687FD5B95E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FD592FD0-4CAE-6B45-BF97-D264BF6B2EB8}"/>
              </a:ext>
            </a:extLst>
          </p:cNvPr>
          <p:cNvSpPr>
            <a:spLocks noGrp="1"/>
          </p:cNvSpPr>
          <p:nvPr>
            <p:ph type="sldNum" sz="quarter" idx="12"/>
          </p:nvPr>
        </p:nvSpPr>
        <p:spPr/>
        <p:txBody>
          <a:bodyPr/>
          <a:lstStyle/>
          <a:p>
            <a:fld id="{BBEE5772-7669-8445-AAD6-846C4B0A1FD0}" type="slidenum">
              <a:rPr lang="ru-RU" smtClean="0"/>
              <a:t>‹#›</a:t>
            </a:fld>
            <a:endParaRPr lang="ru-RU"/>
          </a:p>
        </p:txBody>
      </p:sp>
    </p:spTree>
    <p:extLst>
      <p:ext uri="{BB962C8B-B14F-4D97-AF65-F5344CB8AC3E}">
        <p14:creationId xmlns:p14="http://schemas.microsoft.com/office/powerpoint/2010/main" val="337148985"/>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3FBF65A-81C8-8245-89D8-C1C3C4C6B83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8C215041-745A-BD4B-8BD9-1198389DBE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72D572DB-4FA9-9B4B-9844-A0D2DEE02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8E17D183-1ED6-0341-B88C-9AA42FA19FE7}"/>
              </a:ext>
            </a:extLst>
          </p:cNvPr>
          <p:cNvSpPr>
            <a:spLocks noGrp="1"/>
          </p:cNvSpPr>
          <p:nvPr>
            <p:ph type="dt" sz="half" idx="10"/>
          </p:nvPr>
        </p:nvSpPr>
        <p:spPr/>
        <p:txBody>
          <a:bodyPr/>
          <a:lstStyle/>
          <a:p>
            <a:fld id="{A3634FDD-A109-5949-9CCD-CCA68148242A}" type="datetimeFigureOut">
              <a:rPr lang="ru-RU" smtClean="0"/>
              <a:t>20.02.2025</a:t>
            </a:fld>
            <a:endParaRPr lang="ru-RU"/>
          </a:p>
        </p:txBody>
      </p:sp>
      <p:sp>
        <p:nvSpPr>
          <p:cNvPr id="6" name="Нижний колонтитул 5">
            <a:extLst>
              <a:ext uri="{FF2B5EF4-FFF2-40B4-BE49-F238E27FC236}">
                <a16:creationId xmlns="" xmlns:a16="http://schemas.microsoft.com/office/drawing/2014/main" id="{125B3C1F-817C-DC4F-88BC-588633086C5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C520E5C7-4CAD-D045-B9D5-194B34458A87}"/>
              </a:ext>
            </a:extLst>
          </p:cNvPr>
          <p:cNvSpPr>
            <a:spLocks noGrp="1"/>
          </p:cNvSpPr>
          <p:nvPr>
            <p:ph type="sldNum" sz="quarter" idx="12"/>
          </p:nvPr>
        </p:nvSpPr>
        <p:spPr/>
        <p:txBody>
          <a:bodyPr/>
          <a:lstStyle/>
          <a:p>
            <a:fld id="{BBEE5772-7669-8445-AAD6-846C4B0A1FD0}" type="slidenum">
              <a:rPr lang="ru-RU" smtClean="0"/>
              <a:t>‹#›</a:t>
            </a:fld>
            <a:endParaRPr lang="ru-RU"/>
          </a:p>
        </p:txBody>
      </p:sp>
    </p:spTree>
    <p:extLst>
      <p:ext uri="{BB962C8B-B14F-4D97-AF65-F5344CB8AC3E}">
        <p14:creationId xmlns:p14="http://schemas.microsoft.com/office/powerpoint/2010/main" val="1668651644"/>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593256F-4125-DA4A-BA3A-4EE0E71321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5356FCF4-4830-0B4C-B01E-E90A47A720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1683CC2D-2BBC-614C-8F0F-C96D5375F9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34FDD-A109-5949-9CCD-CCA68148242A}" type="datetimeFigureOut">
              <a:rPr lang="ru-RU" smtClean="0"/>
              <a:t>20.02.2025</a:t>
            </a:fld>
            <a:endParaRPr lang="ru-RU"/>
          </a:p>
        </p:txBody>
      </p:sp>
      <p:sp>
        <p:nvSpPr>
          <p:cNvPr id="5" name="Нижний колонтитул 4">
            <a:extLst>
              <a:ext uri="{FF2B5EF4-FFF2-40B4-BE49-F238E27FC236}">
                <a16:creationId xmlns="" xmlns:a16="http://schemas.microsoft.com/office/drawing/2014/main" id="{82F691FB-69F1-8A4C-8625-240D561B2F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D7CAB10C-AB4A-1048-B1C4-F14EF62AF7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E5772-7669-8445-AAD6-846C4B0A1FD0}" type="slidenum">
              <a:rPr lang="ru-RU" smtClean="0"/>
              <a:t>‹#›</a:t>
            </a:fld>
            <a:endParaRPr lang="ru-RU"/>
          </a:p>
        </p:txBody>
      </p:sp>
    </p:spTree>
    <p:extLst>
      <p:ext uri="{BB962C8B-B14F-4D97-AF65-F5344CB8AC3E}">
        <p14:creationId xmlns:p14="http://schemas.microsoft.com/office/powerpoint/2010/main" val="256840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14942" y="1234546"/>
            <a:ext cx="10083799" cy="2387600"/>
          </a:xfrm>
        </p:spPr>
        <p:txBody>
          <a:bodyPr>
            <a:noAutofit/>
          </a:bodyPr>
          <a:lstStyle/>
          <a:p>
            <a:r>
              <a:rPr lang="ru-RU" sz="8000" b="1" dirty="0" smtClean="0">
                <a:solidFill>
                  <a:srgbClr val="0201DA"/>
                </a:solidFill>
                <a:effectLst>
                  <a:outerShdw blurRad="38100" dist="38100" dir="2700000" algn="tl">
                    <a:srgbClr val="000000">
                      <a:alpha val="43137"/>
                    </a:srgbClr>
                  </a:outerShdw>
                </a:effectLst>
              </a:rPr>
              <a:t>Это должен знать каждый сдающий ОГЭ </a:t>
            </a:r>
            <a:r>
              <a:rPr lang="ru-RU" sz="3600" b="1" dirty="0" smtClean="0">
                <a:solidFill>
                  <a:srgbClr val="0201DA"/>
                </a:solidFill>
                <a:effectLst>
                  <a:outerShdw blurRad="38100" dist="38100" dir="2700000" algn="tl">
                    <a:srgbClr val="000000">
                      <a:alpha val="43137"/>
                    </a:srgbClr>
                  </a:outerShdw>
                </a:effectLst>
              </a:rPr>
              <a:t> </a:t>
            </a:r>
            <a:r>
              <a:rPr lang="ru-RU" sz="8000" b="1" dirty="0" smtClean="0">
                <a:solidFill>
                  <a:srgbClr val="0201DA"/>
                </a:solidFill>
                <a:effectLst>
                  <a:outerShdw blurRad="38100" dist="38100" dir="2700000" algn="tl">
                    <a:srgbClr val="000000">
                      <a:alpha val="43137"/>
                    </a:srgbClr>
                  </a:outerShdw>
                </a:effectLst>
              </a:rPr>
              <a:t/>
            </a:r>
            <a:br>
              <a:rPr lang="ru-RU" sz="8000" b="1" dirty="0" smtClean="0">
                <a:solidFill>
                  <a:srgbClr val="0201DA"/>
                </a:solidFill>
                <a:effectLst>
                  <a:outerShdw blurRad="38100" dist="38100" dir="2700000" algn="tl">
                    <a:srgbClr val="000000">
                      <a:alpha val="43137"/>
                    </a:srgbClr>
                  </a:outerShdw>
                </a:effectLst>
              </a:rPr>
            </a:br>
            <a:r>
              <a:rPr lang="ru-RU" sz="4400" b="1" dirty="0" smtClean="0">
                <a:solidFill>
                  <a:srgbClr val="0201DA"/>
                </a:solidFill>
                <a:effectLst>
                  <a:outerShdw blurRad="38100" dist="38100" dir="2700000" algn="tl">
                    <a:srgbClr val="000000">
                      <a:alpha val="43137"/>
                    </a:srgbClr>
                  </a:outerShdw>
                </a:effectLst>
              </a:rPr>
              <a:t>20.02.2025</a:t>
            </a:r>
            <a:endParaRPr lang="ru-RU" sz="8000" b="1" dirty="0">
              <a:solidFill>
                <a:srgbClr val="0201DA"/>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2590800" y="4177771"/>
            <a:ext cx="9144000" cy="1723495"/>
          </a:xfrm>
        </p:spPr>
        <p:txBody>
          <a:bodyPr>
            <a:noAutofit/>
          </a:bodyPr>
          <a:lstStyle/>
          <a:p>
            <a:pPr algn="r"/>
            <a:r>
              <a:rPr lang="ru-RU" sz="2800" dirty="0" smtClean="0"/>
              <a:t>Областное родительское собрание по вопросам подготовки к ГИА-9 в 2025 году</a:t>
            </a:r>
          </a:p>
          <a:p>
            <a:pPr algn="r"/>
            <a:r>
              <a:rPr lang="ru-RU" sz="2800" dirty="0" smtClean="0"/>
              <a:t>Подготовила </a:t>
            </a:r>
            <a:r>
              <a:rPr lang="ru-RU" sz="2800" dirty="0" err="1" smtClean="0"/>
              <a:t>Виноградченко</a:t>
            </a:r>
            <a:r>
              <a:rPr lang="ru-RU" sz="2800" dirty="0" smtClean="0"/>
              <a:t> Н.Н., </a:t>
            </a:r>
          </a:p>
          <a:p>
            <a:pPr algn="r"/>
            <a:r>
              <a:rPr lang="ru-RU" sz="2800" dirty="0" smtClean="0"/>
              <a:t>заместитель директора, отв. за ГИА-9, ГИА-11</a:t>
            </a:r>
            <a:endParaRPr lang="ru-RU" sz="2800" dirty="0"/>
          </a:p>
        </p:txBody>
      </p:sp>
      <p:sp>
        <p:nvSpPr>
          <p:cNvPr id="4" name="AutoShape 2" descr="Picture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2" name="Picture 6"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831" y="3907896"/>
            <a:ext cx="3655217" cy="2436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771058"/>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201DA"/>
                </a:solidFill>
                <a:effectLst>
                  <a:outerShdw blurRad="38100" dist="38100" dir="2700000" algn="tl">
                    <a:srgbClr val="C0C0C0"/>
                  </a:outerShdw>
                </a:effectLst>
              </a:rPr>
              <a:t>Обязанности участника ОГЭ</a:t>
            </a:r>
            <a:endParaRPr lang="ru-RU" dirty="0"/>
          </a:p>
        </p:txBody>
      </p:sp>
      <p:sp>
        <p:nvSpPr>
          <p:cNvPr id="3" name="Объект 2"/>
          <p:cNvSpPr>
            <a:spLocks noGrp="1"/>
          </p:cNvSpPr>
          <p:nvPr>
            <p:ph idx="1"/>
          </p:nvPr>
        </p:nvSpPr>
        <p:spPr>
          <a:xfrm>
            <a:off x="514351" y="1504950"/>
            <a:ext cx="11287124" cy="4672013"/>
          </a:xfrm>
        </p:spPr>
        <p:txBody>
          <a:bodyPr>
            <a:normAutofit fontScale="92500" lnSpcReduction="10000"/>
          </a:bodyPr>
          <a:lstStyle/>
          <a:p>
            <a:pPr lvl="0">
              <a:buFont typeface="Wingdings" pitchFamily="2" charset="2"/>
              <a:buChar char="Ø"/>
            </a:pPr>
            <a:r>
              <a:rPr lang="ru-RU" dirty="0"/>
              <a:t>В случае если в течение двух часов от начала экзамена </a:t>
            </a:r>
            <a:r>
              <a:rPr lang="ru-RU" dirty="0" smtClean="0"/>
              <a:t>ни </a:t>
            </a:r>
            <a:r>
              <a:rPr lang="ru-RU" dirty="0"/>
              <a:t>один из участников ГИА, распределенных в ППЭ и (или) отдельные аудитории ППЭ, не явился в ППЭ (отдельные аудитории ППЭ), член ГЭК по согласованию с председателем ГЭК принимает решение об остановке экзамена в ППЭ или отдельных аудиториях ППЭ. По факту остановки экзамена в ППЭ или отдельных аудиториях ППЭ членом ГЭК составляется акт, который в тот же день передается председателю ГЭК для принятия решения о повторном допуске таких участников ГИА к сдаче экзамена по соответствующему учебному предмету в резервные сроки.</a:t>
            </a:r>
          </a:p>
          <a:p>
            <a:pPr lvl="0">
              <a:buFont typeface="Wingdings" pitchFamily="2" charset="2"/>
              <a:buChar char="Ø"/>
            </a:pPr>
            <a:r>
              <a:rPr lang="ru-RU" dirty="0"/>
              <a:t>В случае отсутствия по объективным причинам у участника экзамена документа, удостоверяющего личность, он допускается в ППЭ после письменного подтверждения его личности сопровождающим от образовательной организации.</a:t>
            </a:r>
          </a:p>
          <a:p>
            <a:endParaRPr lang="ru-RU" dirty="0"/>
          </a:p>
        </p:txBody>
      </p:sp>
    </p:spTree>
    <p:extLst>
      <p:ext uri="{BB962C8B-B14F-4D97-AF65-F5344CB8AC3E}">
        <p14:creationId xmlns:p14="http://schemas.microsoft.com/office/powerpoint/2010/main" val="2231459648"/>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2971" t="12101" r="27312" b="13470"/>
          <a:stretch/>
        </p:blipFill>
        <p:spPr bwMode="auto">
          <a:xfrm>
            <a:off x="447675" y="228600"/>
            <a:ext cx="11220450" cy="64007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31419229"/>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65100"/>
            <a:ext cx="10515600" cy="1325563"/>
          </a:xfrm>
        </p:spPr>
        <p:txBody>
          <a:bodyPr/>
          <a:lstStyle/>
          <a:p>
            <a:r>
              <a:rPr lang="ru-RU" b="1" dirty="0" smtClean="0">
                <a:solidFill>
                  <a:srgbClr val="0201DA"/>
                </a:solidFill>
                <a:effectLst>
                  <a:outerShdw blurRad="38100" dist="38100" dir="2700000" algn="tl">
                    <a:srgbClr val="000000">
                      <a:alpha val="43137"/>
                    </a:srgbClr>
                  </a:outerShdw>
                </a:effectLst>
              </a:rPr>
              <a:t>В день проведения экзамена запрещается</a:t>
            </a:r>
            <a:endParaRPr lang="ru-RU" b="1" dirty="0">
              <a:solidFill>
                <a:srgbClr val="0201DA"/>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342900" y="1352550"/>
            <a:ext cx="11506200" cy="4824413"/>
          </a:xfrm>
        </p:spPr>
        <p:txBody>
          <a:bodyPr>
            <a:normAutofit fontScale="85000" lnSpcReduction="20000"/>
          </a:bodyPr>
          <a:lstStyle/>
          <a:p>
            <a:pPr>
              <a:buFont typeface="Wingdings" pitchFamily="2" charset="2"/>
              <a:buChar char="Ø"/>
            </a:pPr>
            <a:r>
              <a:rPr lang="ru-RU" dirty="0" smtClean="0"/>
              <a:t>выполнять </a:t>
            </a:r>
            <a:r>
              <a:rPr lang="ru-RU" dirty="0"/>
              <a:t>экзаменационную работу несамостоятельно, в том числе с помощью посторонних лиц;</a:t>
            </a:r>
          </a:p>
          <a:p>
            <a:pPr>
              <a:buFont typeface="Wingdings" pitchFamily="2" charset="2"/>
              <a:buChar char="Ø"/>
            </a:pPr>
            <a:r>
              <a:rPr lang="ru-RU" dirty="0"/>
              <a:t>общаться с другими участниками ГИА во время проведения экзамена в </a:t>
            </a:r>
            <a:r>
              <a:rPr lang="ru-RU" dirty="0" smtClean="0"/>
              <a:t>аудитории;</a:t>
            </a:r>
          </a:p>
          <a:p>
            <a:pPr>
              <a:buFont typeface="Wingdings" pitchFamily="2" charset="2"/>
              <a:buChar char="Ø"/>
            </a:pPr>
            <a:r>
              <a:rPr lang="ru-RU" dirty="0" smtClean="0"/>
              <a:t>иметь  </a:t>
            </a:r>
            <a:r>
              <a:rPr lang="ru-RU" dirty="0"/>
              <a:t>при  себе  средства  связи,  фото-,  аудио-  и  видеоаппаратуру,  </a:t>
            </a:r>
            <a:r>
              <a:rPr lang="ru-RU" dirty="0" smtClean="0"/>
              <a:t>электронно-вычислительную </a:t>
            </a:r>
            <a:r>
              <a:rPr lang="ru-RU" dirty="0"/>
              <a:t>технику, справочные материалы, письменные заметки и иные средства хранения и передачи </a:t>
            </a:r>
            <a:r>
              <a:rPr lang="ru-RU" dirty="0" smtClean="0"/>
              <a:t>информации;</a:t>
            </a:r>
            <a:endParaRPr lang="ru-RU" dirty="0"/>
          </a:p>
          <a:p>
            <a:pPr>
              <a:buFont typeface="Wingdings" pitchFamily="2" charset="2"/>
              <a:buChar char="Ø"/>
            </a:pPr>
            <a:r>
              <a:rPr lang="ru-RU" dirty="0"/>
              <a:t>выносить из аудиторий и ППЭ черновики, экзаменационные материалы на бумажном и (или) электронном носителях;</a:t>
            </a:r>
          </a:p>
          <a:p>
            <a:pPr>
              <a:buFont typeface="Wingdings" pitchFamily="2" charset="2"/>
              <a:buChar char="Ø"/>
            </a:pPr>
            <a:r>
              <a:rPr lang="ru-RU" dirty="0"/>
              <a:t>фотографировать экзаменационные материалы, черновики.</a:t>
            </a:r>
          </a:p>
          <a:p>
            <a:pPr>
              <a:buFont typeface="Wingdings" pitchFamily="2" charset="2"/>
              <a:buChar char="Ø"/>
            </a:pPr>
            <a:r>
              <a:rPr lang="ru-RU" b="1" dirty="0"/>
              <a:t>Частью 4 статьи 19.30 Кодекса Российской Федерации об административных правонарушениях предусмотрена административная ответственность. Умышленное искажение результатов государственной итоговой аттестации, а равно нарушение установленного законодательством об образовании порядка проведения государственной итоговой аттестации, влечет наложение административного штрафа на граждан в размере от трех тысяч до пяти тысяч рублей.</a:t>
            </a:r>
          </a:p>
          <a:p>
            <a:endParaRPr lang="ru-RU" dirty="0"/>
          </a:p>
        </p:txBody>
      </p:sp>
    </p:spTree>
    <p:extLst>
      <p:ext uri="{BB962C8B-B14F-4D97-AF65-F5344CB8AC3E}">
        <p14:creationId xmlns:p14="http://schemas.microsoft.com/office/powerpoint/2010/main" val="2112855498"/>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88964"/>
            <a:ext cx="10515600" cy="1001712"/>
          </a:xfrm>
        </p:spPr>
        <p:txBody>
          <a:bodyPr>
            <a:normAutofit fontScale="90000"/>
          </a:bodyPr>
          <a:lstStyle/>
          <a:p>
            <a:r>
              <a:rPr lang="ru-RU" sz="4900" b="1" dirty="0">
                <a:solidFill>
                  <a:srgbClr val="0201DA"/>
                </a:solidFill>
                <a:effectLst>
                  <a:outerShdw blurRad="38100" dist="38100" dir="2700000" algn="tl">
                    <a:srgbClr val="000000">
                      <a:alpha val="43137"/>
                    </a:srgbClr>
                  </a:outerShdw>
                </a:effectLst>
              </a:rPr>
              <a:t>Во время экзамена на рабочем столе участника ГИА </a:t>
            </a:r>
            <a:r>
              <a:rPr lang="ru-RU" sz="4900" b="1" dirty="0" smtClean="0">
                <a:solidFill>
                  <a:srgbClr val="0201DA"/>
                </a:solidFill>
                <a:effectLst>
                  <a:outerShdw blurRad="38100" dist="38100" dir="2700000" algn="tl">
                    <a:srgbClr val="000000">
                      <a:alpha val="43137"/>
                    </a:srgbClr>
                  </a:outerShdw>
                </a:effectLst>
              </a:rPr>
              <a:t>находятся</a:t>
            </a:r>
            <a:r>
              <a:rPr lang="ru-RU" dirty="0"/>
              <a:t/>
            </a:r>
            <a:br>
              <a:rPr lang="ru-RU" dirty="0"/>
            </a:br>
            <a:endParaRPr lang="ru-RU" dirty="0"/>
          </a:p>
        </p:txBody>
      </p:sp>
      <p:sp>
        <p:nvSpPr>
          <p:cNvPr id="3" name="Объект 2"/>
          <p:cNvSpPr>
            <a:spLocks noGrp="1"/>
          </p:cNvSpPr>
          <p:nvPr>
            <p:ph idx="1"/>
          </p:nvPr>
        </p:nvSpPr>
        <p:spPr>
          <a:xfrm>
            <a:off x="647700" y="1825625"/>
            <a:ext cx="10706100" cy="4351338"/>
          </a:xfrm>
        </p:spPr>
        <p:txBody>
          <a:bodyPr>
            <a:normAutofit fontScale="85000" lnSpcReduction="20000"/>
          </a:bodyPr>
          <a:lstStyle/>
          <a:p>
            <a:pPr lvl="0">
              <a:buFont typeface="Wingdings" pitchFamily="2" charset="2"/>
              <a:buChar char="Ø"/>
            </a:pPr>
            <a:r>
              <a:rPr lang="ru-RU" dirty="0" smtClean="0"/>
              <a:t>Экзаменационные материалы</a:t>
            </a:r>
          </a:p>
          <a:p>
            <a:pPr lvl="0">
              <a:buFont typeface="Wingdings" pitchFamily="2" charset="2"/>
              <a:buChar char="Ø"/>
            </a:pPr>
            <a:r>
              <a:rPr lang="ru-RU" dirty="0" err="1" smtClean="0"/>
              <a:t>гелевая</a:t>
            </a:r>
            <a:r>
              <a:rPr lang="ru-RU" dirty="0" smtClean="0"/>
              <a:t> </a:t>
            </a:r>
            <a:r>
              <a:rPr lang="ru-RU" dirty="0"/>
              <a:t>или капиллярная ручка с чернилами черного цвета;</a:t>
            </a:r>
          </a:p>
          <a:p>
            <a:pPr lvl="0">
              <a:buFont typeface="Wingdings" pitchFamily="2" charset="2"/>
              <a:buChar char="Ø"/>
            </a:pPr>
            <a:r>
              <a:rPr lang="ru-RU" dirty="0"/>
              <a:t>документ, удостоверяющий личность;</a:t>
            </a:r>
          </a:p>
          <a:p>
            <a:pPr lvl="0">
              <a:buFont typeface="Wingdings" pitchFamily="2" charset="2"/>
              <a:buChar char="Ø"/>
            </a:pPr>
            <a:r>
              <a:rPr lang="ru-RU" dirty="0"/>
              <a:t>средства обучения и воспитания, разрешенные к использованию для выполнения заданий КИМ по соответствующим учебным предметам;</a:t>
            </a:r>
          </a:p>
          <a:p>
            <a:pPr lvl="0">
              <a:buFont typeface="Wingdings" pitchFamily="2" charset="2"/>
              <a:buChar char="Ø"/>
            </a:pPr>
            <a:r>
              <a:rPr lang="ru-RU" dirty="0"/>
              <a:t>лекарства (при необходимости);</a:t>
            </a:r>
          </a:p>
          <a:p>
            <a:pPr lvl="0">
              <a:buFont typeface="Wingdings" pitchFamily="2" charset="2"/>
              <a:buChar char="Ø"/>
            </a:pPr>
            <a:r>
              <a:rPr lang="ru-RU" dirty="0"/>
              <a:t>продукты питания для дополнительного приема пищи (перекус), бутилированная питьевая вода при условии, что упаковка указанных продуктов питания и воды, а также их потребление не будут отвлекать других участников ГИА от выполнения ими экзаменационной работы (при необходимости);</a:t>
            </a:r>
          </a:p>
          <a:p>
            <a:pPr lvl="0">
              <a:buFont typeface="Wingdings" pitchFamily="2" charset="2"/>
              <a:buChar char="Ø"/>
            </a:pPr>
            <a:r>
              <a:rPr lang="ru-RU" dirty="0"/>
              <a:t>специальные технические средства </a:t>
            </a:r>
            <a:r>
              <a:rPr lang="ru-RU" dirty="0" smtClean="0"/>
              <a:t>(</a:t>
            </a:r>
            <a:r>
              <a:rPr lang="ru-RU" dirty="0"/>
              <a:t>при необходимости);</a:t>
            </a:r>
          </a:p>
          <a:p>
            <a:pPr lvl="0">
              <a:buFont typeface="Wingdings" pitchFamily="2" charset="2"/>
              <a:buChar char="Ø"/>
            </a:pPr>
            <a:r>
              <a:rPr lang="ru-RU" dirty="0"/>
              <a:t>черновики, выданные в ППЭ.</a:t>
            </a:r>
          </a:p>
          <a:p>
            <a:endParaRPr lang="ru-RU" dirty="0"/>
          </a:p>
        </p:txBody>
      </p:sp>
    </p:spTree>
    <p:extLst>
      <p:ext uri="{BB962C8B-B14F-4D97-AF65-F5344CB8AC3E}">
        <p14:creationId xmlns:p14="http://schemas.microsoft.com/office/powerpoint/2010/main" val="3165065784"/>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365125"/>
            <a:ext cx="11360150" cy="1325563"/>
          </a:xfrm>
        </p:spPr>
        <p:txBody>
          <a:bodyPr>
            <a:normAutofit fontScale="90000"/>
          </a:bodyPr>
          <a:lstStyle/>
          <a:p>
            <a:pPr lvl="0">
              <a:lnSpc>
                <a:spcPct val="100000"/>
              </a:lnSpc>
              <a:spcBef>
                <a:spcPts val="0"/>
              </a:spcBef>
              <a:defRPr/>
            </a:pPr>
            <a:r>
              <a:rPr lang="ru-RU" sz="4900" b="1" dirty="0" smtClean="0">
                <a:solidFill>
                  <a:srgbClr val="0201DA"/>
                </a:solidFill>
                <a:effectLst>
                  <a:outerShdw blurRad="38100" dist="38100" dir="2700000" algn="tl">
                    <a:srgbClr val="C0C0C0"/>
                  </a:outerShdw>
                </a:effectLst>
                <a:latin typeface="Calibri"/>
                <a:ea typeface="+mn-ea"/>
                <a:cs typeface="+mn-cs"/>
              </a:rPr>
              <a:t/>
            </a:r>
            <a:br>
              <a:rPr lang="ru-RU" sz="4900" b="1" dirty="0" smtClean="0">
                <a:solidFill>
                  <a:srgbClr val="0201DA"/>
                </a:solidFill>
                <a:effectLst>
                  <a:outerShdw blurRad="38100" dist="38100" dir="2700000" algn="tl">
                    <a:srgbClr val="C0C0C0"/>
                  </a:outerShdw>
                </a:effectLst>
                <a:latin typeface="Calibri"/>
                <a:ea typeface="+mn-ea"/>
                <a:cs typeface="+mn-cs"/>
              </a:rPr>
            </a:br>
            <a:r>
              <a:rPr lang="ru-RU" sz="4900" b="1" dirty="0" smtClean="0">
                <a:solidFill>
                  <a:srgbClr val="0201DA"/>
                </a:solidFill>
                <a:effectLst>
                  <a:outerShdw blurRad="38100" dist="38100" dir="2700000" algn="tl">
                    <a:srgbClr val="C0C0C0"/>
                  </a:outerShdw>
                </a:effectLst>
                <a:latin typeface="Calibri"/>
                <a:ea typeface="+mn-ea"/>
                <a:cs typeface="+mn-cs"/>
              </a:rPr>
              <a:t>Средства </a:t>
            </a:r>
            <a:r>
              <a:rPr lang="ru-RU" sz="4900" b="1" dirty="0">
                <a:solidFill>
                  <a:srgbClr val="0201DA"/>
                </a:solidFill>
                <a:effectLst>
                  <a:outerShdw blurRad="38100" dist="38100" dir="2700000" algn="tl">
                    <a:srgbClr val="C0C0C0"/>
                  </a:outerShdw>
                </a:effectLst>
                <a:latin typeface="Calibri"/>
                <a:ea typeface="+mn-ea"/>
                <a:cs typeface="+mn-cs"/>
              </a:rPr>
              <a:t>обучения и воспитания, используемые при проведении ОГЭ </a:t>
            </a:r>
            <a:r>
              <a:rPr lang="ru-RU" sz="4900" b="1" dirty="0" smtClean="0">
                <a:solidFill>
                  <a:srgbClr val="0201DA"/>
                </a:solidFill>
                <a:effectLst>
                  <a:outerShdw blurRad="38100" dist="38100" dir="2700000" algn="tl">
                    <a:srgbClr val="C0C0C0"/>
                  </a:outerShdw>
                </a:effectLst>
                <a:latin typeface="Calibri"/>
                <a:ea typeface="+mn-ea"/>
                <a:cs typeface="+mn-cs"/>
              </a:rPr>
              <a:t>в 2025 г. </a:t>
            </a:r>
            <a:r>
              <a:rPr lang="ru-RU" sz="2800" b="1" dirty="0">
                <a:solidFill>
                  <a:srgbClr val="CC3300"/>
                </a:solidFill>
                <a:effectLst>
                  <a:outerShdw blurRad="38100" dist="38100" dir="2700000" algn="tl">
                    <a:srgbClr val="C0C0C0"/>
                  </a:outerShdw>
                </a:effectLst>
                <a:latin typeface="Calibri"/>
                <a:ea typeface="+mn-ea"/>
                <a:cs typeface="+mn-cs"/>
              </a:rPr>
              <a:t/>
            </a:r>
            <a:br>
              <a:rPr lang="ru-RU" sz="2800" b="1" dirty="0">
                <a:solidFill>
                  <a:srgbClr val="CC3300"/>
                </a:solidFill>
                <a:effectLst>
                  <a:outerShdw blurRad="38100" dist="38100" dir="2700000" algn="tl">
                    <a:srgbClr val="C0C0C0"/>
                  </a:outerShdw>
                </a:effectLst>
                <a:latin typeface="Calibri"/>
                <a:ea typeface="+mn-ea"/>
                <a:cs typeface="+mn-cs"/>
              </a:rPr>
            </a:br>
            <a:endParaRPr lang="ru-RU" dirty="0"/>
          </a:p>
        </p:txBody>
      </p:sp>
      <p:sp>
        <p:nvSpPr>
          <p:cNvPr id="3" name="Объект 2"/>
          <p:cNvSpPr>
            <a:spLocks noGrp="1"/>
          </p:cNvSpPr>
          <p:nvPr>
            <p:ph idx="1"/>
          </p:nvPr>
        </p:nvSpPr>
        <p:spPr>
          <a:xfrm>
            <a:off x="590550" y="2009775"/>
            <a:ext cx="10763250" cy="4167188"/>
          </a:xfrm>
        </p:spPr>
        <p:txBody>
          <a:bodyPr>
            <a:normAutofit lnSpcReduction="10000"/>
          </a:bodyPr>
          <a:lstStyle/>
          <a:p>
            <a:pPr marL="0" lvl="0" indent="0">
              <a:lnSpc>
                <a:spcPct val="100000"/>
              </a:lnSpc>
              <a:spcBef>
                <a:spcPts val="0"/>
              </a:spcBef>
              <a:buNone/>
              <a:defRPr/>
            </a:pPr>
            <a:r>
              <a:rPr lang="ru-RU" sz="3200" b="1" dirty="0">
                <a:solidFill>
                  <a:srgbClr val="FB7000"/>
                </a:solidFill>
                <a:effectLst>
                  <a:outerShdw blurRad="38100" dist="38100" dir="2700000" algn="tl">
                    <a:srgbClr val="C0C0C0"/>
                  </a:outerShdw>
                </a:effectLst>
              </a:rPr>
              <a:t>Русский язык </a:t>
            </a:r>
            <a:r>
              <a:rPr lang="ru-RU" sz="3200" b="1" dirty="0">
                <a:solidFill>
                  <a:srgbClr val="0201DA"/>
                </a:solidFill>
                <a:effectLst>
                  <a:outerShdw blurRad="38100" dist="38100" dir="2700000" algn="tl">
                    <a:srgbClr val="C0C0C0"/>
                  </a:outerShdw>
                </a:effectLst>
              </a:rPr>
              <a:t>– орфографический словарь</a:t>
            </a:r>
          </a:p>
          <a:p>
            <a:pPr marL="0" lvl="0" indent="0">
              <a:lnSpc>
                <a:spcPct val="100000"/>
              </a:lnSpc>
              <a:spcBef>
                <a:spcPts val="0"/>
              </a:spcBef>
              <a:buNone/>
              <a:defRPr/>
            </a:pPr>
            <a:r>
              <a:rPr lang="ru-RU" sz="3200" b="1" dirty="0">
                <a:solidFill>
                  <a:srgbClr val="FB7000"/>
                </a:solidFill>
                <a:effectLst>
                  <a:outerShdw blurRad="38100" dist="38100" dir="2700000" algn="tl">
                    <a:srgbClr val="C0C0C0"/>
                  </a:outerShdw>
                </a:effectLst>
              </a:rPr>
              <a:t>Математика</a:t>
            </a:r>
            <a:r>
              <a:rPr lang="ru-RU" sz="3200" b="1" dirty="0">
                <a:solidFill>
                  <a:srgbClr val="0201DA"/>
                </a:solidFill>
                <a:effectLst>
                  <a:outerShdw blurRad="38100" dist="38100" dir="2700000" algn="tl">
                    <a:srgbClr val="C0C0C0"/>
                  </a:outerShdw>
                </a:effectLst>
              </a:rPr>
              <a:t> – линейка (без справочных материалов)</a:t>
            </a:r>
          </a:p>
          <a:p>
            <a:pPr marL="0" lvl="0" indent="0">
              <a:lnSpc>
                <a:spcPct val="100000"/>
              </a:lnSpc>
              <a:spcBef>
                <a:spcPts val="0"/>
              </a:spcBef>
              <a:buNone/>
              <a:defRPr/>
            </a:pPr>
            <a:r>
              <a:rPr lang="ru-RU" sz="3200" b="1" dirty="0">
                <a:solidFill>
                  <a:srgbClr val="FB7000"/>
                </a:solidFill>
                <a:effectLst>
                  <a:outerShdw blurRad="38100" dist="38100" dir="2700000" algn="tl">
                    <a:srgbClr val="C0C0C0"/>
                  </a:outerShdw>
                </a:effectLst>
              </a:rPr>
              <a:t>Физика</a:t>
            </a:r>
            <a:r>
              <a:rPr lang="ru-RU" sz="3200" b="1" dirty="0">
                <a:solidFill>
                  <a:srgbClr val="0201DA"/>
                </a:solidFill>
                <a:effectLst>
                  <a:outerShdw blurRad="38100" dist="38100" dir="2700000" algn="tl">
                    <a:srgbClr val="C0C0C0"/>
                  </a:outerShdw>
                </a:effectLst>
              </a:rPr>
              <a:t> – непрограммируемый калькулятор</a:t>
            </a:r>
            <a:r>
              <a:rPr lang="ru-RU" sz="3200" b="1" dirty="0">
                <a:solidFill>
                  <a:srgbClr val="0201DA"/>
                </a:solidFill>
              </a:rPr>
              <a:t> </a:t>
            </a:r>
            <a:endParaRPr lang="ru-RU" sz="3200" b="1" dirty="0">
              <a:solidFill>
                <a:srgbClr val="0201DA"/>
              </a:solidFill>
              <a:effectLst>
                <a:outerShdw blurRad="38100" dist="38100" dir="2700000" algn="tl">
                  <a:srgbClr val="C0C0C0"/>
                </a:outerShdw>
              </a:effectLst>
            </a:endParaRPr>
          </a:p>
          <a:p>
            <a:pPr marL="0" lvl="0" indent="0">
              <a:lnSpc>
                <a:spcPct val="100000"/>
              </a:lnSpc>
              <a:spcBef>
                <a:spcPts val="0"/>
              </a:spcBef>
              <a:buNone/>
              <a:defRPr/>
            </a:pPr>
            <a:r>
              <a:rPr lang="ru-RU" sz="3200" b="1" dirty="0">
                <a:solidFill>
                  <a:srgbClr val="FB7000"/>
                </a:solidFill>
                <a:effectLst>
                  <a:outerShdw blurRad="38100" dist="38100" dir="2700000" algn="tl">
                    <a:srgbClr val="C0C0C0"/>
                  </a:outerShdw>
                </a:effectLst>
              </a:rPr>
              <a:t>Химия</a:t>
            </a:r>
            <a:r>
              <a:rPr lang="ru-RU" sz="3200" b="1" dirty="0">
                <a:solidFill>
                  <a:srgbClr val="0201DA"/>
                </a:solidFill>
                <a:effectLst>
                  <a:outerShdw blurRad="38100" dist="38100" dir="2700000" algn="tl">
                    <a:srgbClr val="C0C0C0"/>
                  </a:outerShdw>
                </a:effectLst>
              </a:rPr>
              <a:t> – непрограммируемый калькулятор</a:t>
            </a:r>
            <a:endParaRPr lang="ru-RU" sz="3200" b="1" dirty="0">
              <a:solidFill>
                <a:srgbClr val="0201DA"/>
              </a:solidFill>
            </a:endParaRPr>
          </a:p>
          <a:p>
            <a:pPr marL="0" lvl="0" indent="0">
              <a:lnSpc>
                <a:spcPct val="100000"/>
              </a:lnSpc>
              <a:spcBef>
                <a:spcPts val="0"/>
              </a:spcBef>
              <a:buNone/>
              <a:defRPr/>
            </a:pPr>
            <a:r>
              <a:rPr lang="ru-RU" sz="3200" b="1" dirty="0">
                <a:solidFill>
                  <a:srgbClr val="FB7000"/>
                </a:solidFill>
                <a:effectLst>
                  <a:outerShdw blurRad="38100" dist="38100" dir="2700000" algn="tl">
                    <a:srgbClr val="C0C0C0"/>
                  </a:outerShdw>
                </a:effectLst>
              </a:rPr>
              <a:t>Биология</a:t>
            </a:r>
            <a:r>
              <a:rPr lang="ru-RU" sz="3200" b="1" dirty="0">
                <a:solidFill>
                  <a:srgbClr val="0201DA"/>
                </a:solidFill>
                <a:effectLst>
                  <a:outerShdw blurRad="38100" dist="38100" dir="2700000" algn="tl">
                    <a:srgbClr val="C0C0C0"/>
                  </a:outerShdw>
                </a:effectLst>
              </a:rPr>
              <a:t> – линейка, непрограммируемый калькулятор</a:t>
            </a:r>
          </a:p>
          <a:p>
            <a:pPr marL="0" lvl="0" indent="0">
              <a:lnSpc>
                <a:spcPct val="100000"/>
              </a:lnSpc>
              <a:spcBef>
                <a:spcPts val="0"/>
              </a:spcBef>
              <a:buNone/>
              <a:defRPr/>
            </a:pPr>
            <a:r>
              <a:rPr lang="ru-RU" sz="3200" b="1" dirty="0">
                <a:solidFill>
                  <a:srgbClr val="FB7000"/>
                </a:solidFill>
                <a:effectLst>
                  <a:outerShdw blurRad="38100" dist="38100" dir="2700000" algn="tl">
                    <a:srgbClr val="C0C0C0"/>
                  </a:outerShdw>
                </a:effectLst>
              </a:rPr>
              <a:t>География</a:t>
            </a:r>
            <a:r>
              <a:rPr lang="ru-RU" sz="3200" b="1" dirty="0">
                <a:solidFill>
                  <a:srgbClr val="0201DA"/>
                </a:solidFill>
                <a:effectLst>
                  <a:outerShdw blurRad="38100" dist="38100" dir="2700000" algn="tl">
                    <a:srgbClr val="C0C0C0"/>
                  </a:outerShdw>
                </a:effectLst>
              </a:rPr>
              <a:t> - линейка, непрограммируемый калькулятор, атласы 7,8,9 </a:t>
            </a:r>
            <a:r>
              <a:rPr lang="ru-RU" sz="3200" b="1" dirty="0" smtClean="0">
                <a:solidFill>
                  <a:srgbClr val="0201DA"/>
                </a:solidFill>
                <a:effectLst>
                  <a:outerShdw blurRad="38100" dist="38100" dir="2700000" algn="tl">
                    <a:srgbClr val="C0C0C0"/>
                  </a:outerShdw>
                </a:effectLst>
              </a:rPr>
              <a:t>классов</a:t>
            </a:r>
          </a:p>
          <a:p>
            <a:pPr marL="0" lvl="0" indent="0">
              <a:lnSpc>
                <a:spcPct val="100000"/>
              </a:lnSpc>
              <a:spcBef>
                <a:spcPts val="0"/>
              </a:spcBef>
              <a:buNone/>
              <a:defRPr/>
            </a:pPr>
            <a:r>
              <a:rPr lang="ru-RU" sz="3200" b="1" dirty="0" smtClean="0">
                <a:solidFill>
                  <a:srgbClr val="FB7000"/>
                </a:solidFill>
                <a:effectLst>
                  <a:outerShdw blurRad="38100" dist="38100" dir="2700000" algn="tl">
                    <a:srgbClr val="C0C0C0"/>
                  </a:outerShdw>
                </a:effectLst>
              </a:rPr>
              <a:t>Литература</a:t>
            </a:r>
            <a:r>
              <a:rPr lang="ru-RU" sz="3200" b="1" dirty="0" smtClean="0">
                <a:solidFill>
                  <a:srgbClr val="0201DA"/>
                </a:solidFill>
                <a:effectLst>
                  <a:outerShdw blurRad="38100" dist="38100" dir="2700000" algn="tl">
                    <a:srgbClr val="C0C0C0"/>
                  </a:outerShdw>
                </a:effectLst>
              </a:rPr>
              <a:t> – орфографический словарь, тексты художественных произведений, сборники лирики</a:t>
            </a:r>
            <a:endParaRPr lang="ru-RU" sz="3200" b="1" dirty="0">
              <a:solidFill>
                <a:srgbClr val="0201DA"/>
              </a:solidFill>
              <a:effectLst>
                <a:outerShdw blurRad="38100" dist="38100" dir="2700000" algn="tl">
                  <a:srgbClr val="C0C0C0"/>
                </a:outerShdw>
              </a:effectLst>
            </a:endParaRPr>
          </a:p>
          <a:p>
            <a:pPr marL="0" lvl="0" indent="0">
              <a:lnSpc>
                <a:spcPct val="100000"/>
              </a:lnSpc>
              <a:spcBef>
                <a:spcPct val="50000"/>
              </a:spcBef>
              <a:buNone/>
              <a:defRPr/>
            </a:pPr>
            <a:endParaRPr lang="ru-RU" sz="3200" b="1" dirty="0">
              <a:solidFill>
                <a:srgbClr val="006666"/>
              </a:solidFill>
            </a:endParaRPr>
          </a:p>
        </p:txBody>
      </p:sp>
    </p:spTree>
    <p:extLst>
      <p:ext uri="{BB962C8B-B14F-4D97-AF65-F5344CB8AC3E}">
        <p14:creationId xmlns:p14="http://schemas.microsoft.com/office/powerpoint/2010/main" val="1036837957"/>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65100"/>
            <a:ext cx="10515600" cy="1325563"/>
          </a:xfrm>
        </p:spPr>
        <p:txBody>
          <a:bodyPr/>
          <a:lstStyle/>
          <a:p>
            <a:r>
              <a:rPr lang="ru-RU" b="1" dirty="0" smtClean="0">
                <a:solidFill>
                  <a:srgbClr val="0201DA"/>
                </a:solidFill>
                <a:effectLst>
                  <a:outerShdw blurRad="38100" dist="38100" dir="2700000" algn="tl">
                    <a:srgbClr val="000000">
                      <a:alpha val="43137"/>
                    </a:srgbClr>
                  </a:outerShdw>
                </a:effectLst>
              </a:rPr>
              <a:t>В день проведения экзамена</a:t>
            </a:r>
            <a:endParaRPr lang="ru-RU" b="1" dirty="0">
              <a:solidFill>
                <a:srgbClr val="0201DA"/>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342900" y="1352550"/>
            <a:ext cx="11506200" cy="4824413"/>
          </a:xfrm>
        </p:spPr>
        <p:txBody>
          <a:bodyPr>
            <a:normAutofit fontScale="77500" lnSpcReduction="20000"/>
          </a:bodyPr>
          <a:lstStyle/>
          <a:p>
            <a:pPr marL="48260" marR="6985" indent="469265" algn="just">
              <a:spcBef>
                <a:spcPts val="355"/>
              </a:spcBef>
              <a:spcAft>
                <a:spcPts val="0"/>
              </a:spcAft>
            </a:pPr>
            <a:r>
              <a:rPr lang="ru-RU" dirty="0" smtClean="0">
                <a:latin typeface="Times New Roman"/>
                <a:ea typeface="Times New Roman"/>
              </a:rPr>
              <a:t>Личные  </a:t>
            </a:r>
            <a:r>
              <a:rPr lang="ru-RU" dirty="0">
                <a:latin typeface="Times New Roman"/>
                <a:ea typeface="Times New Roman"/>
              </a:rPr>
              <a:t>вещи участники экзамена обязаны оставить в специально </a:t>
            </a:r>
            <a:r>
              <a:rPr lang="ru-RU" dirty="0" smtClean="0">
                <a:latin typeface="Times New Roman"/>
                <a:ea typeface="Times New Roman"/>
              </a:rPr>
              <a:t>выделенном месте (помещении) до </a:t>
            </a:r>
            <a:r>
              <a:rPr lang="ru-RU" dirty="0">
                <a:latin typeface="Times New Roman"/>
                <a:ea typeface="Times New Roman"/>
              </a:rPr>
              <a:t>входа в ППЭ </a:t>
            </a:r>
            <a:r>
              <a:rPr lang="ru-RU" dirty="0" smtClean="0">
                <a:latin typeface="Times New Roman"/>
                <a:ea typeface="Times New Roman"/>
              </a:rPr>
              <a:t>для </a:t>
            </a:r>
            <a:r>
              <a:rPr lang="ru-RU" dirty="0">
                <a:latin typeface="Times New Roman"/>
                <a:ea typeface="Times New Roman"/>
              </a:rPr>
              <a:t>хранения личных вещей участников </a:t>
            </a:r>
            <a:r>
              <a:rPr lang="ru-RU" dirty="0" smtClean="0">
                <a:latin typeface="Times New Roman"/>
                <a:ea typeface="Times New Roman"/>
              </a:rPr>
              <a:t>экзамена.</a:t>
            </a:r>
          </a:p>
          <a:p>
            <a:pPr marL="48260" marR="6985" indent="469265" algn="just">
              <a:spcBef>
                <a:spcPts val="355"/>
              </a:spcBef>
              <a:spcAft>
                <a:spcPts val="0"/>
              </a:spcAft>
            </a:pPr>
            <a:r>
              <a:rPr lang="ru-RU" dirty="0" smtClean="0">
                <a:latin typeface="Times New Roman"/>
                <a:ea typeface="Times New Roman"/>
              </a:rPr>
              <a:t>Участники </a:t>
            </a:r>
            <a:r>
              <a:rPr lang="ru-RU" dirty="0">
                <a:latin typeface="Times New Roman"/>
                <a:ea typeface="Times New Roman"/>
              </a:rPr>
              <a:t>экзамена занимают рабочие места в аудитории в соответствии со списками распределения. Изменение рабочего места </a:t>
            </a:r>
            <a:r>
              <a:rPr lang="ru-RU" dirty="0" smtClean="0">
                <a:latin typeface="Times New Roman"/>
                <a:ea typeface="Times New Roman"/>
              </a:rPr>
              <a:t>запрещено.</a:t>
            </a:r>
            <a:endParaRPr lang="ru-RU" sz="2000" dirty="0" smtClean="0">
              <a:latin typeface="Times New Roman"/>
              <a:ea typeface="Times New Roman"/>
            </a:endParaRPr>
          </a:p>
          <a:p>
            <a:pPr marL="48260" marR="6985" indent="469265" algn="just">
              <a:spcBef>
                <a:spcPts val="355"/>
              </a:spcBef>
              <a:spcAft>
                <a:spcPts val="0"/>
              </a:spcAft>
            </a:pPr>
            <a:r>
              <a:rPr lang="ru-RU" b="1" dirty="0" smtClean="0">
                <a:solidFill>
                  <a:srgbClr val="FF0000"/>
                </a:solidFill>
                <a:latin typeface="Times New Roman"/>
                <a:ea typeface="Times New Roman"/>
              </a:rPr>
              <a:t>Во </a:t>
            </a:r>
            <a:r>
              <a:rPr lang="ru-RU" b="1" dirty="0">
                <a:solidFill>
                  <a:srgbClr val="FF0000"/>
                </a:solidFill>
                <a:latin typeface="Times New Roman"/>
                <a:ea typeface="Times New Roman"/>
              </a:rPr>
              <a:t>время экзамена участникам экзамена запрещается</a:t>
            </a:r>
            <a:r>
              <a:rPr lang="ru-RU" b="1" dirty="0">
                <a:latin typeface="Times New Roman"/>
                <a:ea typeface="Times New Roman"/>
              </a:rPr>
              <a:t>: </a:t>
            </a:r>
            <a:r>
              <a:rPr lang="ru-RU" dirty="0">
                <a:latin typeface="Times New Roman"/>
                <a:ea typeface="Times New Roman"/>
              </a:rPr>
              <a:t>общаться друг с другом, свободно перемещаться по аудитории и ППЭ, выходить из аудитории без разрешения </a:t>
            </a:r>
            <a:r>
              <a:rPr lang="ru-RU" spc="-10" dirty="0">
                <a:latin typeface="Times New Roman"/>
                <a:ea typeface="Times New Roman"/>
              </a:rPr>
              <a:t>организатора.</a:t>
            </a:r>
            <a:endParaRPr lang="ru-RU" sz="2000" dirty="0">
              <a:latin typeface="Times New Roman"/>
              <a:ea typeface="Times New Roman"/>
            </a:endParaRPr>
          </a:p>
          <a:p>
            <a:pPr marL="48260" marR="6350" indent="469265" algn="just">
              <a:spcAft>
                <a:spcPts val="0"/>
              </a:spcAft>
            </a:pPr>
            <a:r>
              <a:rPr lang="ru-RU" dirty="0">
                <a:latin typeface="Times New Roman"/>
                <a:ea typeface="Times New Roman"/>
              </a:rPr>
              <a:t>При выходе из аудитории во время экзамена участник экзамена оставляет экзаменационные материалы, черновики и письменные принадлежности на рабочем </a:t>
            </a:r>
            <a:r>
              <a:rPr lang="ru-RU" dirty="0" smtClean="0">
                <a:latin typeface="Times New Roman"/>
                <a:ea typeface="Times New Roman"/>
              </a:rPr>
              <a:t>столе.</a:t>
            </a:r>
          </a:p>
          <a:p>
            <a:pPr marL="48260" marR="6350" indent="469265" algn="just">
              <a:spcAft>
                <a:spcPts val="0"/>
              </a:spcAft>
            </a:pPr>
            <a:r>
              <a:rPr lang="ru-RU" dirty="0" smtClean="0">
                <a:latin typeface="Times New Roman"/>
                <a:ea typeface="Times New Roman"/>
              </a:rPr>
              <a:t>Участники </a:t>
            </a:r>
            <a:r>
              <a:rPr lang="ru-RU" dirty="0">
                <a:latin typeface="Times New Roman"/>
                <a:ea typeface="Times New Roman"/>
              </a:rPr>
              <a:t>экзамена, </a:t>
            </a:r>
            <a:r>
              <a:rPr lang="ru-RU" b="1" dirty="0">
                <a:solidFill>
                  <a:srgbClr val="FF0000"/>
                </a:solidFill>
                <a:latin typeface="Times New Roman"/>
                <a:ea typeface="Times New Roman"/>
              </a:rPr>
              <a:t>допустившие нарушение порядка проведения ГИА, удаляются из ППЭ</a:t>
            </a:r>
            <a:r>
              <a:rPr lang="ru-RU" dirty="0">
                <a:latin typeface="Times New Roman"/>
                <a:ea typeface="Times New Roman"/>
              </a:rPr>
              <a:t>. Акт об удалении из ППЭ составляется в </a:t>
            </a:r>
            <a:r>
              <a:rPr lang="ru-RU" dirty="0" smtClean="0">
                <a:latin typeface="Times New Roman"/>
                <a:ea typeface="Times New Roman"/>
              </a:rPr>
              <a:t>штабе ППЭ в </a:t>
            </a:r>
            <a:r>
              <a:rPr lang="ru-RU" dirty="0">
                <a:latin typeface="Times New Roman"/>
                <a:ea typeface="Times New Roman"/>
              </a:rPr>
              <a:t>присутствии члена ГЭК, руководителя ППЭ, организатора, общественного </a:t>
            </a:r>
            <a:r>
              <a:rPr lang="ru-RU" dirty="0" smtClean="0">
                <a:latin typeface="Times New Roman"/>
                <a:ea typeface="Times New Roman"/>
              </a:rPr>
              <a:t>наблюдателя. Для </a:t>
            </a:r>
            <a:r>
              <a:rPr lang="ru-RU" dirty="0">
                <a:latin typeface="Times New Roman"/>
                <a:ea typeface="Times New Roman"/>
              </a:rPr>
              <a:t>этого организаторы, руководитель ППЭ или общественные наблюдатели приглашают члена ГЭК, который составляет акт об удалении из ППЭ и удаляет участников ГИА, нарушивших Порядок, из ППЭ. </a:t>
            </a:r>
            <a:r>
              <a:rPr lang="ru-RU" dirty="0" smtClean="0">
                <a:latin typeface="Times New Roman"/>
                <a:ea typeface="Times New Roman"/>
              </a:rPr>
              <a:t>Акт </a:t>
            </a:r>
            <a:r>
              <a:rPr lang="ru-RU" dirty="0">
                <a:latin typeface="Times New Roman"/>
                <a:ea typeface="Times New Roman"/>
              </a:rPr>
              <a:t>об удалении из ППЭ составляется в двух экземплярах. Первый экземпляр акта выдается участнику ГИА, нарушившему Порядок, второй экземпляр в тот же день направляется в ГЭК для рассмотрения и последующего направления в региональный центр обработки информации </a:t>
            </a:r>
            <a:r>
              <a:rPr lang="ru-RU" dirty="0" smtClean="0">
                <a:latin typeface="Times New Roman"/>
                <a:ea typeface="Times New Roman"/>
              </a:rPr>
              <a:t>для </a:t>
            </a:r>
            <a:r>
              <a:rPr lang="ru-RU" dirty="0">
                <a:latin typeface="Times New Roman"/>
                <a:ea typeface="Times New Roman"/>
              </a:rPr>
              <a:t>учета при обработке экзаменационных работ.</a:t>
            </a:r>
            <a:endParaRPr lang="ru-RU" sz="2000" dirty="0">
              <a:latin typeface="Times New Roman"/>
              <a:ea typeface="Times New Roman"/>
            </a:endParaRPr>
          </a:p>
          <a:p>
            <a:endParaRPr lang="ru-RU" dirty="0"/>
          </a:p>
        </p:txBody>
      </p:sp>
    </p:spTree>
    <p:extLst>
      <p:ext uri="{BB962C8B-B14F-4D97-AF65-F5344CB8AC3E}">
        <p14:creationId xmlns:p14="http://schemas.microsoft.com/office/powerpoint/2010/main" val="3326195319"/>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5717"/>
          <a:stretch/>
        </p:blipFill>
        <p:spPr bwMode="auto">
          <a:xfrm>
            <a:off x="343611" y="1162050"/>
            <a:ext cx="11591213"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3"/>
          <p:cNvSpPr>
            <a:spLocks noGrp="1"/>
          </p:cNvSpPr>
          <p:nvPr>
            <p:ph type="title"/>
          </p:nvPr>
        </p:nvSpPr>
        <p:spPr>
          <a:xfrm>
            <a:off x="838200" y="365126"/>
            <a:ext cx="10515600" cy="939800"/>
          </a:xfrm>
        </p:spPr>
        <p:txBody>
          <a:bodyPr/>
          <a:lstStyle/>
          <a:p>
            <a:r>
              <a:rPr lang="ru-RU" b="1" dirty="0" smtClean="0">
                <a:solidFill>
                  <a:srgbClr val="0201DA"/>
                </a:solidFill>
                <a:effectLst>
                  <a:outerShdw blurRad="38100" dist="38100" dir="2700000" algn="tl">
                    <a:srgbClr val="000000">
                      <a:alpha val="43137"/>
                    </a:srgbClr>
                  </a:outerShdw>
                </a:effectLst>
              </a:rPr>
              <a:t>Организация перемещения в ППЭ</a:t>
            </a:r>
            <a:endParaRPr lang="ru-RU" b="1" dirty="0">
              <a:solidFill>
                <a:srgbClr val="0201DA"/>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9933791"/>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9375" t="17228" r="4688"/>
          <a:stretch/>
        </p:blipFill>
        <p:spPr bwMode="auto">
          <a:xfrm>
            <a:off x="276225" y="1190626"/>
            <a:ext cx="10477500" cy="5522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838200" y="365126"/>
            <a:ext cx="10515600" cy="825500"/>
          </a:xfrm>
        </p:spPr>
        <p:txBody>
          <a:bodyPr/>
          <a:lstStyle/>
          <a:p>
            <a:r>
              <a:rPr lang="ru-RU" b="1" dirty="0" smtClean="0">
                <a:solidFill>
                  <a:srgbClr val="0201DA"/>
                </a:solidFill>
                <a:effectLst>
                  <a:outerShdw blurRad="38100" dist="38100" dir="2700000" algn="tl">
                    <a:srgbClr val="000000">
                      <a:alpha val="43137"/>
                    </a:srgbClr>
                  </a:outerShdw>
                </a:effectLst>
              </a:rPr>
              <a:t>Начало проведения экзамена</a:t>
            </a:r>
            <a:endParaRPr lang="ru-RU" b="1" dirty="0">
              <a:solidFill>
                <a:srgbClr val="0201DA"/>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6372789"/>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161924"/>
            <a:ext cx="11316406" cy="643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2620442"/>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09600" y="274638"/>
            <a:ext cx="10972800" cy="563562"/>
          </a:xfrm>
        </p:spPr>
        <p:txBody>
          <a:bodyPr>
            <a:normAutofit/>
          </a:bodyPr>
          <a:lstStyle/>
          <a:p>
            <a:pPr eaLnBrk="1" hangingPunct="1">
              <a:defRPr/>
            </a:pPr>
            <a:r>
              <a:rPr lang="ru-RU" sz="3200" b="1" dirty="0" smtClean="0">
                <a:solidFill>
                  <a:srgbClr val="0201DA"/>
                </a:solidFill>
                <a:effectLst>
                  <a:outerShdw blurRad="38100" dist="38100" dir="2700000" algn="tl">
                    <a:srgbClr val="C0C0C0"/>
                  </a:outerShdw>
                </a:effectLst>
              </a:rPr>
              <a:t>Образцы бланков ГИА-9 в 2024 году</a:t>
            </a:r>
          </a:p>
        </p:txBody>
      </p:sp>
      <p:pic>
        <p:nvPicPr>
          <p:cNvPr id="15363" name="Picture 4"/>
          <p:cNvPicPr>
            <a:picLocks noChangeAspect="1" noChangeArrowheads="1"/>
          </p:cNvPicPr>
          <p:nvPr/>
        </p:nvPicPr>
        <p:blipFill>
          <a:blip r:embed="rId2">
            <a:extLst>
              <a:ext uri="{28A0092B-C50C-407E-A947-70E740481C1C}">
                <a14:useLocalDpi xmlns:a14="http://schemas.microsoft.com/office/drawing/2010/main" val="0"/>
              </a:ext>
            </a:extLst>
          </a:blip>
          <a:srcRect l="28430" t="13571" r="26616" b="5630"/>
          <a:stretch>
            <a:fillRect/>
          </a:stretch>
        </p:blipFill>
        <p:spPr bwMode="auto">
          <a:xfrm>
            <a:off x="6324600" y="795337"/>
            <a:ext cx="5334000" cy="580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p:cNvPicPr>
            <a:picLocks noChangeAspect="1" noChangeArrowheads="1"/>
          </p:cNvPicPr>
          <p:nvPr/>
        </p:nvPicPr>
        <p:blipFill>
          <a:blip r:embed="rId3">
            <a:extLst>
              <a:ext uri="{28A0092B-C50C-407E-A947-70E740481C1C}">
                <a14:useLocalDpi xmlns:a14="http://schemas.microsoft.com/office/drawing/2010/main" val="0"/>
              </a:ext>
            </a:extLst>
          </a:blip>
          <a:srcRect l="30882" t="16754" r="28548" b="8885"/>
          <a:stretch>
            <a:fillRect/>
          </a:stretch>
        </p:blipFill>
        <p:spPr bwMode="auto">
          <a:xfrm>
            <a:off x="406401" y="762000"/>
            <a:ext cx="5298017"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322414"/>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406400" y="438150"/>
            <a:ext cx="10566400" cy="762000"/>
          </a:xfrm>
        </p:spPr>
        <p:txBody>
          <a:bodyPr>
            <a:noAutofit/>
          </a:bodyPr>
          <a:lstStyle/>
          <a:p>
            <a:pPr eaLnBrk="1" hangingPunct="1">
              <a:defRPr/>
            </a:pPr>
            <a:r>
              <a:rPr lang="ru-RU" sz="5400" b="1" dirty="0" smtClean="0">
                <a:solidFill>
                  <a:srgbClr val="0201DA"/>
                </a:solidFill>
                <a:effectLst>
                  <a:outerShdw blurRad="38100" dist="38100" dir="2700000" algn="tl">
                    <a:srgbClr val="C0C0C0"/>
                  </a:outerShdw>
                </a:effectLst>
              </a:rPr>
              <a:t>Участие в ОГЭ 2024</a:t>
            </a:r>
          </a:p>
        </p:txBody>
      </p:sp>
      <p:sp>
        <p:nvSpPr>
          <p:cNvPr id="4099" name="Rectangle 3"/>
          <p:cNvSpPr>
            <a:spLocks noGrp="1" noChangeArrowheads="1"/>
          </p:cNvSpPr>
          <p:nvPr>
            <p:ph type="body" idx="4294967295"/>
          </p:nvPr>
        </p:nvSpPr>
        <p:spPr>
          <a:xfrm>
            <a:off x="406400" y="1343025"/>
            <a:ext cx="11480800" cy="5181600"/>
          </a:xfrm>
        </p:spPr>
        <p:txBody>
          <a:bodyPr/>
          <a:lstStyle/>
          <a:p>
            <a:pPr eaLnBrk="1" hangingPunct="1">
              <a:lnSpc>
                <a:spcPct val="80000"/>
              </a:lnSpc>
            </a:pPr>
            <a:r>
              <a:rPr lang="ru-RU" sz="2400" dirty="0" smtClean="0"/>
              <a:t>Участник до </a:t>
            </a:r>
            <a:r>
              <a:rPr lang="ru-RU" sz="2400" b="1" dirty="0" smtClean="0">
                <a:solidFill>
                  <a:srgbClr val="FF0000"/>
                </a:solidFill>
              </a:rPr>
              <a:t>15 мая</a:t>
            </a:r>
            <a:r>
              <a:rPr lang="ru-RU" sz="2400" dirty="0" smtClean="0">
                <a:solidFill>
                  <a:srgbClr val="FF0000"/>
                </a:solidFill>
              </a:rPr>
              <a:t> </a:t>
            </a:r>
            <a:r>
              <a:rPr lang="ru-RU" sz="2400" dirty="0" smtClean="0"/>
              <a:t>получает уведомления, в котором указаны в соответствии с его заявлением даты экзаменов и места проведения (Пункта проведения экзамена – далее ППЭ)</a:t>
            </a:r>
          </a:p>
          <a:p>
            <a:pPr eaLnBrk="1" hangingPunct="1">
              <a:lnSpc>
                <a:spcPct val="80000"/>
              </a:lnSpc>
            </a:pPr>
            <a:r>
              <a:rPr lang="ru-RU" sz="2400" dirty="0" smtClean="0"/>
              <a:t>На основании уведомлений формируется </a:t>
            </a:r>
            <a:r>
              <a:rPr lang="ru-RU" sz="2400" b="1" u="sng" dirty="0" smtClean="0">
                <a:solidFill>
                  <a:srgbClr val="FF0000"/>
                </a:solidFill>
              </a:rPr>
              <a:t>график сопровождения участников в ППЭ</a:t>
            </a:r>
            <a:r>
              <a:rPr lang="ru-RU" sz="2400" dirty="0" smtClean="0">
                <a:solidFill>
                  <a:srgbClr val="FF0000"/>
                </a:solidFill>
              </a:rPr>
              <a:t> </a:t>
            </a:r>
            <a:r>
              <a:rPr lang="ru-RU" sz="2400" dirty="0" smtClean="0"/>
              <a:t>с указанием времени сбора в СОШ 106 для прохождения инструктажа и коллективной отправки на экзамен. Время сбора планируется с учетом отдаленности ППЭ и времени, определенного для прибытия участников СОШ 106 в данный ППЭ</a:t>
            </a:r>
          </a:p>
          <a:p>
            <a:pPr eaLnBrk="1" hangingPunct="1">
              <a:lnSpc>
                <a:spcPct val="80000"/>
              </a:lnSpc>
            </a:pPr>
            <a:r>
              <a:rPr lang="ru-RU" sz="2400" dirty="0" smtClean="0"/>
              <a:t>С </a:t>
            </a:r>
            <a:r>
              <a:rPr lang="ru-RU" sz="2400" b="1" dirty="0" smtClean="0">
                <a:solidFill>
                  <a:srgbClr val="FF0000"/>
                </a:solidFill>
              </a:rPr>
              <a:t>16-17 мая</a:t>
            </a:r>
            <a:r>
              <a:rPr lang="ru-RU" sz="2400" dirty="0" smtClean="0">
                <a:solidFill>
                  <a:srgbClr val="FF0000"/>
                </a:solidFill>
              </a:rPr>
              <a:t> </a:t>
            </a:r>
            <a:r>
              <a:rPr lang="ru-RU" sz="2400" dirty="0" smtClean="0"/>
              <a:t>график размещается на информационном стенде ГИА в фойе школы (по необходимости на сайте ОО)</a:t>
            </a:r>
          </a:p>
          <a:p>
            <a:pPr eaLnBrk="1" hangingPunct="1">
              <a:lnSpc>
                <a:spcPct val="80000"/>
              </a:lnSpc>
            </a:pPr>
            <a:r>
              <a:rPr lang="ru-RU" sz="2400" dirty="0" smtClean="0"/>
              <a:t>В соответствии с графиком участник прибывает в школу к назначенному времени с паспортом, черной </a:t>
            </a:r>
            <a:r>
              <a:rPr lang="ru-RU" sz="2400" dirty="0" err="1" smtClean="0"/>
              <a:t>гелевой</a:t>
            </a:r>
            <a:r>
              <a:rPr lang="ru-RU" sz="2400" dirty="0" smtClean="0"/>
              <a:t> ручкой (2 шт.), разрешенными на экзамен средствами обучения и воспитания</a:t>
            </a:r>
          </a:p>
          <a:p>
            <a:pPr eaLnBrk="1" hangingPunct="1">
              <a:lnSpc>
                <a:spcPct val="80000"/>
              </a:lnSpc>
            </a:pPr>
            <a:r>
              <a:rPr lang="ru-RU" sz="2400" dirty="0" smtClean="0"/>
              <a:t>Форма одежды участников – деловой костюм, белая рубашка для юношей, белая блуза для девушек, темная однотонная юбка (либо юбка и жакет), удобная обувь.</a:t>
            </a:r>
          </a:p>
          <a:p>
            <a:pPr eaLnBrk="1" hangingPunct="1">
              <a:lnSpc>
                <a:spcPct val="80000"/>
              </a:lnSpc>
            </a:pPr>
            <a:endParaRPr lang="ru-RU" sz="2000" dirty="0" smtClean="0">
              <a:solidFill>
                <a:srgbClr val="006666"/>
              </a:solidFill>
            </a:endParaRPr>
          </a:p>
        </p:txBody>
      </p:sp>
    </p:spTree>
    <p:extLst>
      <p:ext uri="{BB962C8B-B14F-4D97-AF65-F5344CB8AC3E}">
        <p14:creationId xmlns:p14="http://schemas.microsoft.com/office/powerpoint/2010/main" val="2180917229"/>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0835"/>
          <a:stretch/>
        </p:blipFill>
        <p:spPr bwMode="auto">
          <a:xfrm>
            <a:off x="381000" y="323850"/>
            <a:ext cx="11610976" cy="621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5042652"/>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201DA"/>
                </a:solidFill>
                <a:effectLst>
                  <a:outerShdw blurRad="38100" dist="38100" dir="2700000" algn="tl">
                    <a:srgbClr val="000000">
                      <a:alpha val="43137"/>
                    </a:srgbClr>
                  </a:outerShdw>
                </a:effectLst>
              </a:rPr>
              <a:t>Права участника экзамена</a:t>
            </a:r>
            <a:endParaRPr lang="ru-RU" b="1" dirty="0">
              <a:solidFill>
                <a:srgbClr val="0201DA"/>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47675" y="1825625"/>
            <a:ext cx="11210925" cy="4351338"/>
          </a:xfrm>
        </p:spPr>
        <p:txBody>
          <a:bodyPr>
            <a:normAutofit/>
          </a:bodyPr>
          <a:lstStyle/>
          <a:p>
            <a:pPr marR="8255" lvl="0" algn="just">
              <a:spcAft>
                <a:spcPts val="0"/>
              </a:spcAft>
              <a:buSzPts val="1300"/>
              <a:buFont typeface="Wingdings" pitchFamily="2" charset="2"/>
              <a:buChar char="Ø"/>
              <a:tabLst>
                <a:tab pos="767080" algn="l"/>
              </a:tabLst>
            </a:pPr>
            <a:r>
              <a:rPr lang="ru-RU" sz="2400" dirty="0" smtClean="0">
                <a:latin typeface="Times New Roman"/>
                <a:ea typeface="Times New Roman"/>
              </a:rPr>
              <a:t>При </a:t>
            </a:r>
            <a:r>
              <a:rPr lang="ru-RU" sz="2400" dirty="0">
                <a:latin typeface="Times New Roman"/>
                <a:ea typeface="Times New Roman"/>
              </a:rPr>
              <a:t>выполнении работы использовать черновики, выдаваемые в ППЭ, и делать пометки в КИМ.</a:t>
            </a:r>
          </a:p>
          <a:p>
            <a:pPr marL="0" lvl="0" indent="0" algn="just">
              <a:lnSpc>
                <a:spcPts val="1490"/>
              </a:lnSpc>
              <a:spcAft>
                <a:spcPts val="0"/>
              </a:spcAft>
              <a:buSzPts val="1300"/>
              <a:buNone/>
              <a:tabLst>
                <a:tab pos="767080" algn="l"/>
              </a:tabLst>
            </a:pPr>
            <a:r>
              <a:rPr lang="ru-RU" sz="2400" dirty="0" smtClean="0">
                <a:latin typeface="Times New Roman"/>
                <a:ea typeface="Times New Roman"/>
              </a:rPr>
              <a:t>     </a:t>
            </a:r>
            <a:r>
              <a:rPr lang="ru-RU" sz="2400" u="sng" dirty="0" smtClean="0">
                <a:latin typeface="Times New Roman"/>
                <a:ea typeface="Times New Roman"/>
              </a:rPr>
              <a:t>Внимание</a:t>
            </a:r>
            <a:r>
              <a:rPr lang="ru-RU" sz="2400" u="sng" dirty="0">
                <a:latin typeface="Times New Roman"/>
                <a:ea typeface="Times New Roman"/>
              </a:rPr>
              <a:t>!</a:t>
            </a:r>
            <a:r>
              <a:rPr lang="ru-RU" sz="2400" u="sng" spc="-50" dirty="0">
                <a:latin typeface="Times New Roman"/>
                <a:ea typeface="Times New Roman"/>
              </a:rPr>
              <a:t> </a:t>
            </a:r>
            <a:r>
              <a:rPr lang="ru-RU" sz="2400" u="sng" dirty="0">
                <a:latin typeface="Times New Roman"/>
                <a:ea typeface="Times New Roman"/>
              </a:rPr>
              <a:t>Записи</a:t>
            </a:r>
            <a:r>
              <a:rPr lang="ru-RU" sz="2400" u="sng" spc="-35" dirty="0">
                <a:latin typeface="Times New Roman"/>
                <a:ea typeface="Times New Roman"/>
              </a:rPr>
              <a:t> </a:t>
            </a:r>
            <a:r>
              <a:rPr lang="ru-RU" sz="2400" u="sng" dirty="0">
                <a:latin typeface="Times New Roman"/>
                <a:ea typeface="Times New Roman"/>
              </a:rPr>
              <a:t>на</a:t>
            </a:r>
            <a:r>
              <a:rPr lang="ru-RU" sz="2400" u="sng" spc="-35" dirty="0">
                <a:latin typeface="Times New Roman"/>
                <a:ea typeface="Times New Roman"/>
              </a:rPr>
              <a:t> </a:t>
            </a:r>
            <a:r>
              <a:rPr lang="ru-RU" sz="2400" u="sng" dirty="0">
                <a:latin typeface="Times New Roman"/>
                <a:ea typeface="Times New Roman"/>
              </a:rPr>
              <a:t>КИМ,</a:t>
            </a:r>
            <a:r>
              <a:rPr lang="ru-RU" sz="2400" u="sng" spc="-45" dirty="0">
                <a:latin typeface="Times New Roman"/>
                <a:ea typeface="Times New Roman"/>
              </a:rPr>
              <a:t> </a:t>
            </a:r>
            <a:r>
              <a:rPr lang="ru-RU" sz="2400" u="sng" dirty="0">
                <a:latin typeface="Times New Roman"/>
                <a:ea typeface="Times New Roman"/>
              </a:rPr>
              <a:t>черновиках</a:t>
            </a:r>
            <a:r>
              <a:rPr lang="ru-RU" sz="2400" u="sng" spc="-50" dirty="0">
                <a:latin typeface="Times New Roman"/>
                <a:ea typeface="Times New Roman"/>
              </a:rPr>
              <a:t> </a:t>
            </a:r>
            <a:r>
              <a:rPr lang="ru-RU" sz="2400" u="sng" dirty="0">
                <a:latin typeface="Times New Roman"/>
                <a:ea typeface="Times New Roman"/>
              </a:rPr>
              <a:t>не</a:t>
            </a:r>
            <a:r>
              <a:rPr lang="ru-RU" sz="2400" u="sng" spc="-35" dirty="0">
                <a:latin typeface="Times New Roman"/>
                <a:ea typeface="Times New Roman"/>
              </a:rPr>
              <a:t> </a:t>
            </a:r>
            <a:r>
              <a:rPr lang="ru-RU" sz="2400" u="sng" dirty="0">
                <a:latin typeface="Times New Roman"/>
                <a:ea typeface="Times New Roman"/>
              </a:rPr>
              <a:t>обрабатываются</a:t>
            </a:r>
            <a:r>
              <a:rPr lang="ru-RU" sz="2400" u="sng" spc="-45" dirty="0">
                <a:latin typeface="Times New Roman"/>
                <a:ea typeface="Times New Roman"/>
              </a:rPr>
              <a:t> </a:t>
            </a:r>
            <a:r>
              <a:rPr lang="ru-RU" sz="2400" u="sng" dirty="0">
                <a:latin typeface="Times New Roman"/>
                <a:ea typeface="Times New Roman"/>
              </a:rPr>
              <a:t>и</a:t>
            </a:r>
            <a:r>
              <a:rPr lang="ru-RU" sz="2400" u="sng" spc="-45" dirty="0">
                <a:latin typeface="Times New Roman"/>
                <a:ea typeface="Times New Roman"/>
              </a:rPr>
              <a:t> </a:t>
            </a:r>
            <a:r>
              <a:rPr lang="ru-RU" sz="2400" u="sng" dirty="0">
                <a:latin typeface="Times New Roman"/>
                <a:ea typeface="Times New Roman"/>
              </a:rPr>
              <a:t>не</a:t>
            </a:r>
            <a:r>
              <a:rPr lang="ru-RU" sz="2400" u="sng" spc="-35" dirty="0">
                <a:latin typeface="Times New Roman"/>
                <a:ea typeface="Times New Roman"/>
              </a:rPr>
              <a:t> </a:t>
            </a:r>
            <a:r>
              <a:rPr lang="ru-RU" sz="2400" u="sng" spc="-10" dirty="0">
                <a:latin typeface="Times New Roman"/>
                <a:ea typeface="Times New Roman"/>
              </a:rPr>
              <a:t>проверяются.</a:t>
            </a:r>
            <a:endParaRPr lang="ru-RU" sz="2400" dirty="0">
              <a:latin typeface="Times New Roman"/>
              <a:ea typeface="Times New Roman"/>
            </a:endParaRPr>
          </a:p>
          <a:p>
            <a:pPr marR="8255" lvl="0" algn="just">
              <a:spcAft>
                <a:spcPts val="0"/>
              </a:spcAft>
              <a:buSzPts val="1300"/>
              <a:buFont typeface="Wingdings" pitchFamily="2" charset="2"/>
              <a:buChar char="Ø"/>
              <a:tabLst>
                <a:tab pos="767080" algn="l"/>
              </a:tabLst>
            </a:pPr>
            <a:r>
              <a:rPr lang="ru-RU" sz="2400" dirty="0">
                <a:latin typeface="Times New Roman"/>
                <a:ea typeface="Times New Roman"/>
              </a:rPr>
              <a:t>В случае нехватки места в бланке для записи ответов </a:t>
            </a:r>
            <a:r>
              <a:rPr lang="ru-RU" sz="2400" dirty="0" smtClean="0">
                <a:latin typeface="Times New Roman"/>
                <a:ea typeface="Times New Roman"/>
              </a:rPr>
              <a:t>обратиться </a:t>
            </a:r>
            <a:r>
              <a:rPr lang="ru-RU" sz="2400" dirty="0">
                <a:latin typeface="Times New Roman"/>
                <a:ea typeface="Times New Roman"/>
              </a:rPr>
              <a:t>к организатору для получения дополнительного бланка.</a:t>
            </a:r>
          </a:p>
          <a:p>
            <a:pPr marR="7620" lvl="0" algn="just">
              <a:spcAft>
                <a:spcPts val="0"/>
              </a:spcAft>
              <a:buSzPts val="1300"/>
              <a:buFont typeface="Wingdings" pitchFamily="2" charset="2"/>
              <a:buChar char="Ø"/>
              <a:tabLst>
                <a:tab pos="767080" algn="l"/>
              </a:tabLst>
            </a:pPr>
            <a:r>
              <a:rPr lang="ru-RU" sz="2400" dirty="0" smtClean="0">
                <a:latin typeface="Times New Roman"/>
                <a:ea typeface="Times New Roman"/>
              </a:rPr>
              <a:t>Досрочно покинуть ППЭ, если по </a:t>
            </a:r>
            <a:r>
              <a:rPr lang="ru-RU" sz="2400" dirty="0">
                <a:latin typeface="Times New Roman"/>
                <a:ea typeface="Times New Roman"/>
              </a:rPr>
              <a:t>состоянию здоровья или другим объективным причинам не может завершить выполнение экзаменационной </a:t>
            </a:r>
            <a:r>
              <a:rPr lang="ru-RU" sz="2400" dirty="0" smtClean="0">
                <a:latin typeface="Times New Roman"/>
                <a:ea typeface="Times New Roman"/>
              </a:rPr>
              <a:t>работы. </a:t>
            </a:r>
          </a:p>
          <a:p>
            <a:pPr marR="7620" lvl="0" algn="just">
              <a:spcAft>
                <a:spcPts val="0"/>
              </a:spcAft>
              <a:buSzPts val="1300"/>
              <a:buFont typeface="Wingdings" pitchFamily="2" charset="2"/>
              <a:buChar char="Ø"/>
              <a:tabLst>
                <a:tab pos="767080" algn="l"/>
              </a:tabLst>
            </a:pPr>
            <a:r>
              <a:rPr lang="ru-RU" sz="2400" dirty="0" smtClean="0">
                <a:latin typeface="Times New Roman"/>
                <a:ea typeface="Times New Roman"/>
              </a:rPr>
              <a:t>Подать</a:t>
            </a:r>
            <a:r>
              <a:rPr lang="ru-RU" sz="2400" spc="45" dirty="0" smtClean="0">
                <a:latin typeface="Times New Roman"/>
                <a:ea typeface="Times New Roman"/>
              </a:rPr>
              <a:t> </a:t>
            </a:r>
            <a:r>
              <a:rPr lang="ru-RU" sz="2400" dirty="0">
                <a:latin typeface="Times New Roman"/>
                <a:ea typeface="Times New Roman"/>
              </a:rPr>
              <a:t>апелляцию</a:t>
            </a:r>
            <a:r>
              <a:rPr lang="ru-RU" sz="2400" spc="60" dirty="0">
                <a:latin typeface="Times New Roman"/>
                <a:ea typeface="Times New Roman"/>
              </a:rPr>
              <a:t> </a:t>
            </a:r>
            <a:r>
              <a:rPr lang="ru-RU" sz="2400" dirty="0">
                <a:latin typeface="Times New Roman"/>
                <a:ea typeface="Times New Roman"/>
              </a:rPr>
              <a:t>о</a:t>
            </a:r>
            <a:r>
              <a:rPr lang="ru-RU" sz="2400" spc="50" dirty="0">
                <a:latin typeface="Times New Roman"/>
                <a:ea typeface="Times New Roman"/>
              </a:rPr>
              <a:t> </a:t>
            </a:r>
            <a:r>
              <a:rPr lang="ru-RU" sz="2400" dirty="0">
                <a:latin typeface="Times New Roman"/>
                <a:ea typeface="Times New Roman"/>
              </a:rPr>
              <a:t>нарушении</a:t>
            </a:r>
            <a:r>
              <a:rPr lang="ru-RU" sz="2400" spc="60" dirty="0">
                <a:latin typeface="Times New Roman"/>
                <a:ea typeface="Times New Roman"/>
              </a:rPr>
              <a:t> </a:t>
            </a:r>
            <a:r>
              <a:rPr lang="ru-RU" sz="2400" dirty="0">
                <a:latin typeface="Times New Roman"/>
                <a:ea typeface="Times New Roman"/>
              </a:rPr>
              <a:t>Порядка</a:t>
            </a:r>
            <a:r>
              <a:rPr lang="ru-RU" sz="2400" spc="55" dirty="0">
                <a:latin typeface="Times New Roman"/>
                <a:ea typeface="Times New Roman"/>
              </a:rPr>
              <a:t> </a:t>
            </a:r>
            <a:r>
              <a:rPr lang="ru-RU" sz="2400" dirty="0">
                <a:latin typeface="Times New Roman"/>
                <a:ea typeface="Times New Roman"/>
              </a:rPr>
              <a:t>и</a:t>
            </a:r>
            <a:r>
              <a:rPr lang="ru-RU" sz="2400" spc="70" dirty="0">
                <a:latin typeface="Times New Roman"/>
                <a:ea typeface="Times New Roman"/>
              </a:rPr>
              <a:t> </a:t>
            </a:r>
            <a:r>
              <a:rPr lang="ru-RU" sz="2400" dirty="0">
                <a:latin typeface="Times New Roman"/>
                <a:ea typeface="Times New Roman"/>
              </a:rPr>
              <a:t>(или)</a:t>
            </a:r>
            <a:r>
              <a:rPr lang="ru-RU" sz="2400" spc="65" dirty="0">
                <a:latin typeface="Times New Roman"/>
                <a:ea typeface="Times New Roman"/>
              </a:rPr>
              <a:t> </a:t>
            </a:r>
            <a:r>
              <a:rPr lang="ru-RU" sz="2400" spc="-60" dirty="0" smtClean="0">
                <a:latin typeface="Times New Roman"/>
                <a:ea typeface="Times New Roman"/>
              </a:rPr>
              <a:t>о</a:t>
            </a:r>
            <a:r>
              <a:rPr lang="ru-RU" sz="2400" dirty="0" smtClean="0">
                <a:latin typeface="Times New Roman"/>
                <a:ea typeface="Times New Roman"/>
              </a:rPr>
              <a:t> несогласии</a:t>
            </a:r>
            <a:r>
              <a:rPr lang="ru-RU" sz="2400" spc="-65" dirty="0" smtClean="0">
                <a:latin typeface="Times New Roman"/>
                <a:ea typeface="Times New Roman"/>
              </a:rPr>
              <a:t> </a:t>
            </a:r>
            <a:r>
              <a:rPr lang="ru-RU" sz="2400" dirty="0">
                <a:latin typeface="Times New Roman"/>
                <a:ea typeface="Times New Roman"/>
              </a:rPr>
              <a:t>с</a:t>
            </a:r>
            <a:r>
              <a:rPr lang="ru-RU" sz="2400" spc="-65" dirty="0">
                <a:latin typeface="Times New Roman"/>
                <a:ea typeface="Times New Roman"/>
              </a:rPr>
              <a:t> </a:t>
            </a:r>
            <a:r>
              <a:rPr lang="ru-RU" sz="2400" dirty="0">
                <a:latin typeface="Times New Roman"/>
                <a:ea typeface="Times New Roman"/>
              </a:rPr>
              <a:t>выставленными</a:t>
            </a:r>
            <a:r>
              <a:rPr lang="ru-RU" sz="2400" spc="-60" dirty="0">
                <a:latin typeface="Times New Roman"/>
                <a:ea typeface="Times New Roman"/>
              </a:rPr>
              <a:t> </a:t>
            </a:r>
            <a:r>
              <a:rPr lang="ru-RU" sz="2400" dirty="0">
                <a:latin typeface="Times New Roman"/>
                <a:ea typeface="Times New Roman"/>
              </a:rPr>
              <a:t>баллами</a:t>
            </a:r>
            <a:r>
              <a:rPr lang="ru-RU" sz="2400" spc="-55" dirty="0">
                <a:latin typeface="Times New Roman"/>
                <a:ea typeface="Times New Roman"/>
              </a:rPr>
              <a:t> </a:t>
            </a:r>
            <a:r>
              <a:rPr lang="ru-RU" sz="2400" dirty="0">
                <a:latin typeface="Times New Roman"/>
                <a:ea typeface="Times New Roman"/>
              </a:rPr>
              <a:t>в</a:t>
            </a:r>
            <a:r>
              <a:rPr lang="ru-RU" sz="2400" spc="-65" dirty="0">
                <a:latin typeface="Times New Roman"/>
                <a:ea typeface="Times New Roman"/>
              </a:rPr>
              <a:t> </a:t>
            </a:r>
            <a:r>
              <a:rPr lang="ru-RU" sz="2400" dirty="0">
                <a:latin typeface="Times New Roman"/>
                <a:ea typeface="Times New Roman"/>
              </a:rPr>
              <a:t>апелляционную</a:t>
            </a:r>
            <a:r>
              <a:rPr lang="ru-RU" sz="2400" spc="-50" dirty="0">
                <a:latin typeface="Times New Roman"/>
                <a:ea typeface="Times New Roman"/>
              </a:rPr>
              <a:t> </a:t>
            </a:r>
            <a:r>
              <a:rPr lang="ru-RU" sz="2400" spc="-10" dirty="0">
                <a:latin typeface="Times New Roman"/>
                <a:ea typeface="Times New Roman"/>
              </a:rPr>
              <a:t>комиссию.</a:t>
            </a:r>
            <a:endParaRPr lang="ru-RU" sz="2400" dirty="0">
              <a:latin typeface="Times New Roman"/>
              <a:ea typeface="Times New Roman"/>
            </a:endParaRPr>
          </a:p>
          <a:p>
            <a:endParaRPr lang="ru-RU" dirty="0"/>
          </a:p>
        </p:txBody>
      </p:sp>
    </p:spTree>
    <p:extLst>
      <p:ext uri="{BB962C8B-B14F-4D97-AF65-F5344CB8AC3E}">
        <p14:creationId xmlns:p14="http://schemas.microsoft.com/office/powerpoint/2010/main" val="4113830661"/>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00076" y="98426"/>
            <a:ext cx="11106150" cy="1325563"/>
          </a:xfrm>
        </p:spPr>
        <p:txBody>
          <a:bodyPr>
            <a:normAutofit/>
          </a:bodyPr>
          <a:lstStyle/>
          <a:p>
            <a:r>
              <a:rPr lang="ru-RU" sz="4000" b="1" dirty="0" smtClean="0">
                <a:solidFill>
                  <a:srgbClr val="0201DA"/>
                </a:solidFill>
                <a:effectLst>
                  <a:outerShdw blurRad="38100" dist="38100" dir="2700000" algn="tl">
                    <a:srgbClr val="000000">
                      <a:alpha val="43137"/>
                    </a:srgbClr>
                  </a:outerShdw>
                </a:effectLst>
              </a:rPr>
              <a:t>Апелляция о нарушении установленного порядка</a:t>
            </a:r>
            <a:endParaRPr lang="ru-RU" sz="4000" b="1" dirty="0">
              <a:solidFill>
                <a:srgbClr val="0201DA"/>
              </a:solidFill>
              <a:effectLst>
                <a:outerShdw blurRad="38100" dist="38100" dir="2700000" algn="tl">
                  <a:srgbClr val="000000">
                    <a:alpha val="43137"/>
                  </a:srgbClr>
                </a:outerShdw>
              </a:effectLst>
            </a:endParaRPr>
          </a:p>
        </p:txBody>
      </p:sp>
      <p:pic>
        <p:nvPicPr>
          <p:cNvPr id="11266" name="Picture 2" descr="Pictur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9013" b="2354"/>
          <a:stretch/>
        </p:blipFill>
        <p:spPr bwMode="auto">
          <a:xfrm>
            <a:off x="1228725" y="1428751"/>
            <a:ext cx="9448800" cy="510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903846"/>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1" y="4763"/>
            <a:ext cx="11572874" cy="1325563"/>
          </a:xfrm>
        </p:spPr>
        <p:txBody>
          <a:bodyPr>
            <a:normAutofit/>
          </a:bodyPr>
          <a:lstStyle/>
          <a:p>
            <a:r>
              <a:rPr lang="ru-RU" sz="4000" b="1" dirty="0">
                <a:solidFill>
                  <a:srgbClr val="0201DA"/>
                </a:solidFill>
                <a:effectLst>
                  <a:outerShdw blurRad="38100" dist="38100" dir="2700000" algn="tl">
                    <a:srgbClr val="000000">
                      <a:alpha val="43137"/>
                    </a:srgbClr>
                  </a:outerShdw>
                </a:effectLst>
              </a:rPr>
              <a:t>Апелляция </a:t>
            </a:r>
            <a:r>
              <a:rPr lang="ru-RU" sz="4000" b="1" dirty="0" smtClean="0">
                <a:solidFill>
                  <a:srgbClr val="0201DA"/>
                </a:solidFill>
                <a:effectLst>
                  <a:outerShdw blurRad="38100" dist="38100" dir="2700000" algn="tl">
                    <a:srgbClr val="000000">
                      <a:alpha val="43137"/>
                    </a:srgbClr>
                  </a:outerShdw>
                </a:effectLst>
              </a:rPr>
              <a:t>о несогласии с выставленными баллами</a:t>
            </a:r>
            <a:endParaRPr lang="ru-RU" sz="4000" dirty="0"/>
          </a:p>
        </p:txBody>
      </p:sp>
      <p:pic>
        <p:nvPicPr>
          <p:cNvPr id="14338" name="Picture 2" descr="Pictur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4357"/>
          <a:stretch/>
        </p:blipFill>
        <p:spPr bwMode="auto">
          <a:xfrm>
            <a:off x="1409700" y="1000125"/>
            <a:ext cx="9705975" cy="5636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21988"/>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38200" y="365125"/>
            <a:ext cx="10515600" cy="911225"/>
          </a:xfrm>
        </p:spPr>
        <p:txBody>
          <a:bodyPr>
            <a:normAutofit/>
          </a:bodyPr>
          <a:lstStyle/>
          <a:p>
            <a:r>
              <a:rPr lang="ru-RU" sz="5400" b="1" dirty="0" smtClean="0">
                <a:solidFill>
                  <a:srgbClr val="0201DA"/>
                </a:solidFill>
                <a:effectLst>
                  <a:outerShdw blurRad="38100" dist="38100" dir="2700000" algn="tl">
                    <a:srgbClr val="000000">
                      <a:alpha val="43137"/>
                    </a:srgbClr>
                  </a:outerShdw>
                </a:effectLst>
              </a:rPr>
              <a:t>Апелляция</a:t>
            </a:r>
            <a:endParaRPr lang="ru-RU" sz="5400" b="1" dirty="0">
              <a:solidFill>
                <a:srgbClr val="0201DA"/>
              </a:solidFill>
              <a:effectLst>
                <a:outerShdw blurRad="38100" dist="38100" dir="2700000" algn="tl">
                  <a:srgbClr val="000000">
                    <a:alpha val="43137"/>
                  </a:srgbClr>
                </a:outerShdw>
              </a:effectLst>
            </a:endParaRPr>
          </a:p>
        </p:txBody>
      </p:sp>
      <p:sp>
        <p:nvSpPr>
          <p:cNvPr id="4" name="Объект 3"/>
          <p:cNvSpPr>
            <a:spLocks noGrp="1"/>
          </p:cNvSpPr>
          <p:nvPr>
            <p:ph idx="1"/>
          </p:nvPr>
        </p:nvSpPr>
        <p:spPr>
          <a:xfrm>
            <a:off x="323849" y="1400174"/>
            <a:ext cx="11515725" cy="5076825"/>
          </a:xfrm>
        </p:spPr>
        <p:txBody>
          <a:bodyPr>
            <a:normAutofit fontScale="85000" lnSpcReduction="10000"/>
          </a:bodyPr>
          <a:lstStyle/>
          <a:p>
            <a:pPr>
              <a:buFont typeface="Wingdings" pitchFamily="2" charset="2"/>
              <a:buChar char="Ø"/>
            </a:pPr>
            <a:r>
              <a:rPr lang="ru-RU" dirty="0"/>
              <a:t>При удовлетворении </a:t>
            </a:r>
            <a:r>
              <a:rPr lang="ru-RU" b="1" dirty="0">
                <a:solidFill>
                  <a:srgbClr val="FF0000"/>
                </a:solidFill>
              </a:rPr>
              <a:t>апелляции о нарушении Порядка результат </a:t>
            </a:r>
            <a:r>
              <a:rPr lang="ru-RU" dirty="0"/>
              <a:t>ГИА, по процедуре которого участником экзамена была подана указанная апелляция, </a:t>
            </a:r>
            <a:r>
              <a:rPr lang="ru-RU" dirty="0" smtClean="0"/>
              <a:t>результат аннулируется </a:t>
            </a:r>
            <a:r>
              <a:rPr lang="ru-RU" dirty="0"/>
              <a:t>и участнику экзамена предоставляется возможность повторно сдать экзамен по соответствующему учебному предмету в резервные сроки соответствующего периода проведения ГИА или по решению председателя ГЭК в иной день, предусмотренный едиными расписаниями ОГЭ, ГВЭ.</a:t>
            </a:r>
          </a:p>
          <a:p>
            <a:pPr>
              <a:buFont typeface="Wingdings" pitchFamily="2" charset="2"/>
              <a:buChar char="Ø"/>
            </a:pPr>
            <a:r>
              <a:rPr lang="ru-RU" dirty="0"/>
              <a:t>Апелляционная комиссия рассматривает апелляцию о нарушении Порядка в </a:t>
            </a:r>
            <a:r>
              <a:rPr lang="ru-RU" dirty="0" smtClean="0"/>
              <a:t>течение двух </a:t>
            </a:r>
            <a:r>
              <a:rPr lang="ru-RU" dirty="0"/>
              <a:t>рабочих дней, следующих за днем ее поступления в апелляционную комиссию</a:t>
            </a:r>
            <a:r>
              <a:rPr lang="ru-RU" dirty="0" smtClean="0"/>
              <a:t>.</a:t>
            </a:r>
          </a:p>
          <a:p>
            <a:pPr>
              <a:buFont typeface="Wingdings" pitchFamily="2" charset="2"/>
              <a:buChar char="Ø"/>
            </a:pPr>
            <a:r>
              <a:rPr lang="ru-RU" dirty="0"/>
              <a:t>Апелляционная комиссия рассматривает апелляцию </a:t>
            </a:r>
            <a:r>
              <a:rPr lang="ru-RU" b="1" dirty="0">
                <a:solidFill>
                  <a:srgbClr val="FF0000"/>
                </a:solidFill>
              </a:rPr>
              <a:t>о несогласии с выставленными баллами</a:t>
            </a:r>
            <a:r>
              <a:rPr lang="ru-RU" dirty="0"/>
              <a:t> в течение четырех рабочих дней, следующих за днем ее поступления в апелляционную комиссию.</a:t>
            </a:r>
          </a:p>
          <a:p>
            <a:pPr>
              <a:buFont typeface="Wingdings" pitchFamily="2" charset="2"/>
              <a:buChar char="Ø"/>
            </a:pPr>
            <a:r>
              <a:rPr lang="ru-RU" dirty="0"/>
              <a:t>В случае удовлетворения апелляции информацию о выявленных технических ошибках и (или) ошибках при проверке экзаменационной работы апелляционная комиссия передает в РЦОИ с целью пересчета результатов ГИА.</a:t>
            </a:r>
          </a:p>
          <a:p>
            <a:endParaRPr lang="ru-RU" dirty="0"/>
          </a:p>
          <a:p>
            <a:endParaRPr lang="ru-RU" dirty="0"/>
          </a:p>
        </p:txBody>
      </p:sp>
    </p:spTree>
    <p:extLst>
      <p:ext uri="{BB962C8B-B14F-4D97-AF65-F5344CB8AC3E}">
        <p14:creationId xmlns:p14="http://schemas.microsoft.com/office/powerpoint/2010/main" val="3373607134"/>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63625"/>
          </a:xfrm>
        </p:spPr>
        <p:txBody>
          <a:bodyPr>
            <a:normAutofit/>
          </a:bodyPr>
          <a:lstStyle/>
          <a:p>
            <a:r>
              <a:rPr lang="ru-RU" sz="5400" b="1" dirty="0" smtClean="0">
                <a:solidFill>
                  <a:srgbClr val="0201DA"/>
                </a:solidFill>
                <a:effectLst>
                  <a:outerShdw blurRad="38100" dist="38100" dir="2700000" algn="tl">
                    <a:srgbClr val="000000">
                      <a:alpha val="43137"/>
                    </a:srgbClr>
                  </a:outerShdw>
                </a:effectLst>
              </a:rPr>
              <a:t>ГИА в дополнительный период</a:t>
            </a:r>
            <a:endParaRPr lang="ru-RU" sz="5400" b="1" dirty="0">
              <a:solidFill>
                <a:srgbClr val="0201DA"/>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fontScale="85000" lnSpcReduction="20000"/>
          </a:bodyPr>
          <a:lstStyle/>
          <a:p>
            <a:pPr marL="0" lvl="0" indent="0">
              <a:buNone/>
            </a:pPr>
            <a:r>
              <a:rPr lang="ru-RU" dirty="0"/>
              <a:t>По решению председателя ГЭК к ГИА по соответствующему учебному предмету (соответствующим учебным предметам) в дополнительный период, но не ранее 1 сентября текущего года, допускаются:</a:t>
            </a:r>
            <a:endParaRPr lang="ru-RU" sz="2000" dirty="0"/>
          </a:p>
          <a:p>
            <a:pPr lvl="1">
              <a:buFont typeface="Wingdings" pitchFamily="2" charset="2"/>
              <a:buChar char="Ø"/>
            </a:pPr>
            <a:r>
              <a:rPr lang="ru-RU" dirty="0"/>
              <a:t>обучающиеся образовательных организаций и экстерны, </a:t>
            </a:r>
            <a:r>
              <a:rPr lang="ru-RU" dirty="0">
                <a:solidFill>
                  <a:srgbClr val="FF0000"/>
                </a:solidFill>
              </a:rPr>
              <a:t>не допущенные к ГИА </a:t>
            </a:r>
            <a:r>
              <a:rPr lang="ru-RU" dirty="0"/>
              <a:t>в текущем учебном году, но получившие допуск к ГИА в сроки, исключающие возможность прохождения ГИА до завершения основного периода проведения ГИА в текущем году;</a:t>
            </a:r>
            <a:endParaRPr lang="ru-RU" sz="1800" dirty="0"/>
          </a:p>
          <a:p>
            <a:pPr lvl="1">
              <a:buFont typeface="Wingdings" pitchFamily="2" charset="2"/>
              <a:buChar char="Ø"/>
            </a:pPr>
            <a:r>
              <a:rPr lang="ru-RU" dirty="0"/>
              <a:t>участники ГИА, не прошедшие ГИА, </a:t>
            </a:r>
            <a:r>
              <a:rPr lang="ru-RU" dirty="0">
                <a:solidFill>
                  <a:srgbClr val="FF0000"/>
                </a:solidFill>
              </a:rPr>
              <a:t>в том числе </a:t>
            </a:r>
            <a:r>
              <a:rPr lang="ru-RU" dirty="0"/>
              <a:t>участники ГИА, чьи результаты ГИА по сдаваемым учебным предметам в текущем году были </a:t>
            </a:r>
            <a:r>
              <a:rPr lang="ru-RU" dirty="0">
                <a:solidFill>
                  <a:srgbClr val="FF0000"/>
                </a:solidFill>
              </a:rPr>
              <a:t>аннулированы</a:t>
            </a:r>
            <a:r>
              <a:rPr lang="ru-RU" dirty="0"/>
              <a:t> по решению председателя ГЭК </a:t>
            </a:r>
            <a:r>
              <a:rPr lang="ru-RU" dirty="0">
                <a:solidFill>
                  <a:srgbClr val="FF0000"/>
                </a:solidFill>
              </a:rPr>
              <a:t>в случае выявления фактов нарушения Порядка </a:t>
            </a:r>
            <a:r>
              <a:rPr lang="ru-RU" dirty="0"/>
              <a:t>участниками ГИА;</a:t>
            </a:r>
            <a:endParaRPr lang="ru-RU" sz="1800" dirty="0"/>
          </a:p>
          <a:p>
            <a:pPr lvl="1">
              <a:buFont typeface="Wingdings" pitchFamily="2" charset="2"/>
              <a:buChar char="Ø"/>
            </a:pPr>
            <a:r>
              <a:rPr lang="ru-RU" dirty="0"/>
              <a:t>участники ГИА, </a:t>
            </a:r>
            <a:r>
              <a:rPr lang="ru-RU" dirty="0">
                <a:solidFill>
                  <a:srgbClr val="FF0000"/>
                </a:solidFill>
              </a:rPr>
              <a:t>получившие на ГИА неудовлетворительные результаты более чем по двум учебным предметам</a:t>
            </a:r>
            <a:r>
              <a:rPr lang="ru-RU" dirty="0"/>
              <a:t>, либо получившие </a:t>
            </a:r>
            <a:r>
              <a:rPr lang="ru-RU" dirty="0">
                <a:solidFill>
                  <a:srgbClr val="FF0000"/>
                </a:solidFill>
              </a:rPr>
              <a:t>повторно неудовлетворительный результат по одному или двум учебным предметам </a:t>
            </a:r>
            <a:r>
              <a:rPr lang="ru-RU" dirty="0"/>
              <a:t>на ГИА в резервные сроки (кроме участников ГИА, проходящих ГИА только по обязательным учебным предметам);</a:t>
            </a:r>
            <a:endParaRPr lang="ru-RU" sz="1800" dirty="0"/>
          </a:p>
          <a:p>
            <a:pPr lvl="1">
              <a:buFont typeface="Wingdings" pitchFamily="2" charset="2"/>
              <a:buChar char="Ø"/>
            </a:pPr>
            <a:r>
              <a:rPr lang="ru-RU" dirty="0"/>
              <a:t>участники ГИА, проходящие ГИА только по обязательным учебным предметам, получившие на ГИА неудовлетворительные результаты более чем по одному обязательному учебному предмету, либо получившие повторно неудовлетворительный результат по одному из этих предметов на ГИА в резервные сроки.</a:t>
            </a:r>
            <a:endParaRPr lang="ru-RU" sz="1800" dirty="0"/>
          </a:p>
          <a:p>
            <a:endParaRPr lang="ru-RU" dirty="0"/>
          </a:p>
        </p:txBody>
      </p:sp>
    </p:spTree>
    <p:extLst>
      <p:ext uri="{BB962C8B-B14F-4D97-AF65-F5344CB8AC3E}">
        <p14:creationId xmlns:p14="http://schemas.microsoft.com/office/powerpoint/2010/main" val="3487160391"/>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63625"/>
          </a:xfrm>
        </p:spPr>
        <p:txBody>
          <a:bodyPr>
            <a:normAutofit fontScale="90000"/>
          </a:bodyPr>
          <a:lstStyle/>
          <a:p>
            <a:r>
              <a:rPr lang="ru-RU" sz="5400" b="1" dirty="0" smtClean="0">
                <a:solidFill>
                  <a:srgbClr val="0201DA"/>
                </a:solidFill>
                <a:effectLst>
                  <a:outerShdw blurRad="38100" dist="38100" dir="2700000" algn="tl">
                    <a:srgbClr val="000000">
                      <a:alpha val="43137"/>
                    </a:srgbClr>
                  </a:outerShdw>
                </a:effectLst>
              </a:rPr>
              <a:t>Результаты ГИА </a:t>
            </a:r>
            <a:r>
              <a:rPr lang="ru-RU" sz="5400" b="1" dirty="0" smtClean="0">
                <a:solidFill>
                  <a:srgbClr val="0201DA"/>
                </a:solidFill>
                <a:effectLst>
                  <a:outerShdw blurRad="38100" dist="38100" dir="2700000" algn="tl">
                    <a:srgbClr val="000000">
                      <a:alpha val="43137"/>
                    </a:srgbClr>
                  </a:outerShdw>
                </a:effectLst>
              </a:rPr>
              <a:t>в дополнительный период</a:t>
            </a:r>
            <a:endParaRPr lang="ru-RU" sz="5400" b="1" dirty="0">
              <a:solidFill>
                <a:srgbClr val="0201DA"/>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fontScale="92500" lnSpcReduction="20000"/>
          </a:bodyPr>
          <a:lstStyle/>
          <a:p>
            <a:pPr marL="0" lvl="0" indent="0">
              <a:buNone/>
            </a:pPr>
            <a:r>
              <a:rPr lang="ru-RU" dirty="0"/>
              <a:t>Участникам ГИА, не прошедшим ГИА,  в  том  числе  участникам ГИА, </a:t>
            </a:r>
            <a:r>
              <a:rPr lang="ru-RU" dirty="0" smtClean="0"/>
              <a:t>чьи результаты </a:t>
            </a:r>
            <a:r>
              <a:rPr lang="ru-RU" dirty="0"/>
              <a:t>ГИА по сдаваемым учебным предметам в дополнительном периоде и (или) резервные сроки дополнительного периода были аннулированы по решению председателя ГЭК в случае выявления фактов нарушения Порядка участниками ГИА, а также участникам ГИА, получившим на ГИА неудовлетворительные результаты более чем по двум учебным предметам, либо получившим повторно неудовлетворительный результат по одному или двум учебным предметам на ГИА в резервные сроки дополнительного периода, предоставляется право повторно пройти ГИА по соответствующему учебному предмету (соответствующим учебным предметам) не ранее чем в следующем году. Указанные участники ГИА вправе изменить учебные предметы по выбору для повторного прохождения ГИА в следующем году. </a:t>
            </a:r>
          </a:p>
        </p:txBody>
      </p:sp>
    </p:spTree>
    <p:extLst>
      <p:ext uri="{BB962C8B-B14F-4D97-AF65-F5344CB8AC3E}">
        <p14:creationId xmlns:p14="http://schemas.microsoft.com/office/powerpoint/2010/main" val="842159342"/>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ChangeArrowheads="1"/>
          </p:cNvSpPr>
          <p:nvPr/>
        </p:nvSpPr>
        <p:spPr bwMode="auto">
          <a:xfrm>
            <a:off x="1438274" y="1238250"/>
            <a:ext cx="10245725"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endParaRPr lang="ru-RU" sz="2400" b="1" i="1" dirty="0" smtClean="0">
              <a:solidFill>
                <a:srgbClr val="006666"/>
              </a:solidFill>
              <a:effectLst>
                <a:outerShdw blurRad="38100" dist="38100" dir="2700000" algn="tl">
                  <a:srgbClr val="C0C0C0"/>
                </a:outerShdw>
              </a:effectLst>
            </a:endParaRPr>
          </a:p>
          <a:p>
            <a:pPr>
              <a:defRPr/>
            </a:pPr>
            <a:r>
              <a:rPr lang="ru-RU" sz="2400" b="1" i="1" dirty="0" smtClean="0">
                <a:effectLst>
                  <a:outerShdw blurRad="38100" dist="38100" dir="2700000" algn="tl">
                    <a:srgbClr val="C0C0C0"/>
                  </a:outerShdw>
                </a:effectLst>
              </a:rPr>
              <a:t>по</a:t>
            </a:r>
            <a:r>
              <a:rPr lang="ru-RU" sz="2400" b="1" i="1" dirty="0">
                <a:effectLst>
                  <a:outerShdw blurRad="38100" dist="38100" dir="2700000" algn="tl">
                    <a:srgbClr val="C0C0C0"/>
                  </a:outerShdw>
                </a:effectLst>
              </a:rPr>
              <a:t> русскому языку - 3 часа 55 мин; </a:t>
            </a:r>
          </a:p>
          <a:p>
            <a:pPr>
              <a:defRPr/>
            </a:pPr>
            <a:r>
              <a:rPr lang="ru-RU" sz="2400" b="1" i="1" dirty="0">
                <a:effectLst>
                  <a:outerShdw blurRad="38100" dist="38100" dir="2700000" algn="tl">
                    <a:srgbClr val="C0C0C0"/>
                  </a:outerShdw>
                </a:effectLst>
              </a:rPr>
              <a:t>по математике - 3 часа 55 мин;</a:t>
            </a:r>
            <a:r>
              <a:rPr lang="ru-RU" sz="2400" dirty="0"/>
              <a:t> </a:t>
            </a:r>
          </a:p>
          <a:p>
            <a:pPr>
              <a:defRPr/>
            </a:pPr>
            <a:r>
              <a:rPr lang="ru-RU" sz="2400" b="1" i="1" dirty="0">
                <a:effectLst>
                  <a:outerShdw blurRad="38100" dist="38100" dir="2700000" algn="tl">
                    <a:srgbClr val="C0C0C0"/>
                  </a:outerShdw>
                </a:effectLst>
              </a:rPr>
              <a:t>по литературе - 3 часа 55 минут;</a:t>
            </a:r>
            <a:r>
              <a:rPr lang="ru-RU" sz="2400" dirty="0"/>
              <a:t> </a:t>
            </a:r>
          </a:p>
          <a:p>
            <a:pPr>
              <a:defRPr/>
            </a:pPr>
            <a:r>
              <a:rPr lang="ru-RU" sz="2400" b="1" i="1" dirty="0">
                <a:effectLst>
                  <a:outerShdw blurRad="38100" dist="38100" dir="2700000" algn="tl">
                    <a:srgbClr val="C0C0C0"/>
                  </a:outerShdw>
                </a:effectLst>
              </a:rPr>
              <a:t>по истории - 3 часа; </a:t>
            </a:r>
          </a:p>
          <a:p>
            <a:pPr>
              <a:defRPr/>
            </a:pPr>
            <a:r>
              <a:rPr lang="ru-RU" sz="2400" b="1" i="1" dirty="0">
                <a:effectLst>
                  <a:outerShdw blurRad="38100" dist="38100" dir="2700000" algn="tl">
                    <a:srgbClr val="C0C0C0"/>
                  </a:outerShdw>
                </a:effectLst>
              </a:rPr>
              <a:t>по обществознанию - 3 часа;</a:t>
            </a:r>
          </a:p>
          <a:p>
            <a:pPr>
              <a:defRPr/>
            </a:pPr>
            <a:r>
              <a:rPr lang="ru-RU" sz="2400" b="1" i="1" dirty="0">
                <a:effectLst>
                  <a:outerShdw blurRad="38100" dist="38100" dir="2700000" algn="tl">
                    <a:srgbClr val="C0C0C0"/>
                  </a:outerShdw>
                </a:effectLst>
              </a:rPr>
              <a:t>по физике  - 3 часа; </a:t>
            </a:r>
          </a:p>
          <a:p>
            <a:pPr>
              <a:defRPr/>
            </a:pPr>
            <a:r>
              <a:rPr lang="ru-RU" sz="2400" b="1" i="1" dirty="0">
                <a:effectLst>
                  <a:outerShdw blurRad="38100" dist="38100" dir="2700000" algn="tl">
                    <a:srgbClr val="C0C0C0"/>
                  </a:outerShdw>
                </a:effectLst>
              </a:rPr>
              <a:t>по химии - 3 часа; </a:t>
            </a:r>
          </a:p>
          <a:p>
            <a:pPr>
              <a:defRPr/>
            </a:pPr>
            <a:r>
              <a:rPr lang="ru-RU" sz="2400" b="1" i="1" dirty="0">
                <a:effectLst>
                  <a:outerShdw blurRad="38100" dist="38100" dir="2700000" algn="tl">
                    <a:srgbClr val="C0C0C0"/>
                  </a:outerShdw>
                </a:effectLst>
              </a:rPr>
              <a:t>по биологии - 2 часа 30 мин; </a:t>
            </a:r>
          </a:p>
          <a:p>
            <a:pPr>
              <a:defRPr/>
            </a:pPr>
            <a:r>
              <a:rPr lang="ru-RU" sz="2400" b="1" i="1" dirty="0">
                <a:effectLst>
                  <a:outerShdw blurRad="38100" dist="38100" dir="2700000" algn="tl">
                    <a:srgbClr val="C0C0C0"/>
                  </a:outerShdw>
                </a:effectLst>
              </a:rPr>
              <a:t>по географии - 2 часа 30 мин;</a:t>
            </a:r>
          </a:p>
          <a:p>
            <a:pPr>
              <a:defRPr/>
            </a:pPr>
            <a:r>
              <a:rPr lang="ru-RU" sz="2400" b="1" i="1" dirty="0">
                <a:effectLst>
                  <a:outerShdw blurRad="38100" dist="38100" dir="2700000" algn="tl">
                    <a:srgbClr val="C0C0C0"/>
                  </a:outerShdw>
                </a:effectLst>
              </a:rPr>
              <a:t>по информатике - 2 часа 30 мин;</a:t>
            </a:r>
          </a:p>
          <a:p>
            <a:pPr>
              <a:defRPr/>
            </a:pPr>
            <a:r>
              <a:rPr lang="ru-RU" sz="2400" b="1" i="1" dirty="0">
                <a:effectLst>
                  <a:outerShdw blurRad="38100" dist="38100" dir="2700000" algn="tl">
                    <a:srgbClr val="C0C0C0"/>
                  </a:outerShdw>
                </a:effectLst>
              </a:rPr>
              <a:t>по иностранным языкам (письменная часть) - 2час; </a:t>
            </a:r>
          </a:p>
          <a:p>
            <a:pPr>
              <a:defRPr/>
            </a:pPr>
            <a:r>
              <a:rPr lang="ru-RU" sz="2400" b="1" i="1" dirty="0">
                <a:effectLst>
                  <a:outerShdw blurRad="38100" dist="38100" dir="2700000" algn="tl">
                    <a:srgbClr val="C0C0C0"/>
                  </a:outerShdw>
                </a:effectLst>
              </a:rPr>
              <a:t>по иностранным языкам (устная часть) - 15 мин.</a:t>
            </a:r>
            <a:r>
              <a:rPr lang="ru-RU" sz="2400" dirty="0"/>
              <a:t> </a:t>
            </a:r>
          </a:p>
        </p:txBody>
      </p:sp>
      <p:sp>
        <p:nvSpPr>
          <p:cNvPr id="5" name="Заголовок 4"/>
          <p:cNvSpPr>
            <a:spLocks noGrp="1"/>
          </p:cNvSpPr>
          <p:nvPr>
            <p:ph type="title"/>
          </p:nvPr>
        </p:nvSpPr>
        <p:spPr/>
        <p:txBody>
          <a:bodyPr/>
          <a:lstStyle/>
          <a:p>
            <a:r>
              <a:rPr lang="ru-RU" b="1" dirty="0" smtClean="0">
                <a:solidFill>
                  <a:srgbClr val="0201DA"/>
                </a:solidFill>
                <a:effectLst>
                  <a:outerShdw blurRad="38100" dist="38100" dir="2700000" algn="tl">
                    <a:srgbClr val="000000">
                      <a:alpha val="43137"/>
                    </a:srgbClr>
                  </a:outerShdw>
                </a:effectLst>
              </a:rPr>
              <a:t>Продолжительность ОГЭ в 2025 году</a:t>
            </a:r>
            <a:endParaRPr lang="ru-RU" b="1" dirty="0">
              <a:solidFill>
                <a:srgbClr val="0201DA"/>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3396606"/>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09600" y="400051"/>
            <a:ext cx="10972800" cy="792163"/>
          </a:xfrm>
        </p:spPr>
        <p:txBody>
          <a:bodyPr>
            <a:noAutofit/>
          </a:bodyPr>
          <a:lstStyle/>
          <a:p>
            <a:pPr eaLnBrk="1" hangingPunct="1">
              <a:defRPr/>
            </a:pPr>
            <a:r>
              <a:rPr lang="ru-RU" sz="5400" b="1" dirty="0" smtClean="0">
                <a:solidFill>
                  <a:srgbClr val="0201DA"/>
                </a:solidFill>
              </a:rPr>
              <a:t>Обучение в 10 классе</a:t>
            </a:r>
          </a:p>
        </p:txBody>
      </p:sp>
      <p:sp>
        <p:nvSpPr>
          <p:cNvPr id="2" name="Объект 1"/>
          <p:cNvSpPr>
            <a:spLocks noGrp="1"/>
          </p:cNvSpPr>
          <p:nvPr>
            <p:ph idx="1"/>
          </p:nvPr>
        </p:nvSpPr>
        <p:spPr>
          <a:xfrm>
            <a:off x="485775" y="1192214"/>
            <a:ext cx="11344275" cy="5437186"/>
          </a:xfrm>
        </p:spPr>
        <p:txBody>
          <a:bodyPr>
            <a:normAutofit fontScale="85000" lnSpcReduction="20000"/>
          </a:bodyPr>
          <a:lstStyle/>
          <a:p>
            <a:pPr>
              <a:lnSpc>
                <a:spcPct val="80000"/>
              </a:lnSpc>
              <a:buFont typeface="Wingdings" pitchFamily="2" charset="2"/>
              <a:buChar char="Ø"/>
            </a:pPr>
            <a:r>
              <a:rPr lang="ru-RU" dirty="0"/>
              <a:t>Прием заявлений в 10 класс профильного обучения с 28.06.2025 (выпускники ООО СОШ 106, выпускники ООО других школ)</a:t>
            </a:r>
          </a:p>
          <a:p>
            <a:pPr>
              <a:lnSpc>
                <a:spcPct val="80000"/>
              </a:lnSpc>
              <a:buFont typeface="Wingdings" pitchFamily="2" charset="2"/>
              <a:buChar char="Ø"/>
            </a:pPr>
            <a:r>
              <a:rPr lang="ru-RU" dirty="0"/>
              <a:t>Результаты анкетирования в 9-х классах о выборе предметов для изучения на углублённом уровне в 10-11 классах: </a:t>
            </a:r>
            <a:r>
              <a:rPr lang="ru-RU" dirty="0">
                <a:solidFill>
                  <a:srgbClr val="FF0000"/>
                </a:solidFill>
              </a:rPr>
              <a:t>обществознание (14), математика (14), информатика (10), история (8), биология (4), физика (12), английский язык (3), химия (5)</a:t>
            </a:r>
          </a:p>
          <a:p>
            <a:pPr>
              <a:lnSpc>
                <a:spcPct val="80000"/>
              </a:lnSpc>
              <a:buFont typeface="Wingdings" pitchFamily="2" charset="2"/>
              <a:buChar char="Ø"/>
            </a:pPr>
            <a:r>
              <a:rPr lang="ru-RU" dirty="0"/>
              <a:t>Результат опроса о дальнейшем получении образования: </a:t>
            </a:r>
            <a:r>
              <a:rPr lang="ru-RU" b="1" u="sng" dirty="0" smtClean="0"/>
              <a:t>38</a:t>
            </a:r>
            <a:r>
              <a:rPr lang="ru-RU" dirty="0" smtClean="0"/>
              <a:t> обучающихся, планируют </a:t>
            </a:r>
            <a:r>
              <a:rPr lang="ru-RU" dirty="0"/>
              <a:t>обучение в 10 классе: </a:t>
            </a:r>
            <a:r>
              <a:rPr lang="ru-RU" b="1" u="sng" dirty="0" smtClean="0"/>
              <a:t>34</a:t>
            </a:r>
            <a:r>
              <a:rPr lang="ru-RU" dirty="0" smtClean="0"/>
              <a:t> </a:t>
            </a:r>
            <a:r>
              <a:rPr lang="ru-RU" dirty="0"/>
              <a:t>– в БОУ СОШ №106, </a:t>
            </a:r>
            <a:r>
              <a:rPr lang="ru-RU" b="1" u="sng" dirty="0" smtClean="0"/>
              <a:t>4</a:t>
            </a:r>
            <a:r>
              <a:rPr lang="ru-RU" dirty="0" smtClean="0"/>
              <a:t> </a:t>
            </a:r>
            <a:r>
              <a:rPr lang="ru-RU" dirty="0"/>
              <a:t>– в других школах г. Омска; </a:t>
            </a:r>
            <a:r>
              <a:rPr lang="ru-RU" b="1" u="sng" dirty="0" smtClean="0"/>
              <a:t>73</a:t>
            </a:r>
            <a:r>
              <a:rPr lang="ru-RU" dirty="0" smtClean="0"/>
              <a:t> </a:t>
            </a:r>
            <a:r>
              <a:rPr lang="ru-RU" dirty="0"/>
              <a:t>обучающийся планируют поступление в </a:t>
            </a:r>
            <a:r>
              <a:rPr lang="ru-RU" dirty="0" smtClean="0"/>
              <a:t>колледж</a:t>
            </a:r>
            <a:endParaRPr lang="ru-RU" dirty="0"/>
          </a:p>
          <a:p>
            <a:pPr>
              <a:lnSpc>
                <a:spcPct val="80000"/>
              </a:lnSpc>
              <a:buFont typeface="Wingdings" pitchFamily="2" charset="2"/>
              <a:buChar char="Ø"/>
            </a:pPr>
            <a:r>
              <a:rPr lang="ru-RU" dirty="0"/>
              <a:t>С учетом выбора выпускников и результатами прохождения ГИА  в </a:t>
            </a:r>
            <a:r>
              <a:rPr lang="ru-RU" dirty="0" smtClean="0"/>
              <a:t>2025 </a:t>
            </a:r>
            <a:r>
              <a:rPr lang="ru-RU" dirty="0"/>
              <a:t>году возможно формирование </a:t>
            </a:r>
            <a:r>
              <a:rPr lang="ru-RU" dirty="0" smtClean="0"/>
              <a:t>10-го класса </a:t>
            </a:r>
            <a:r>
              <a:rPr lang="ru-RU" dirty="0"/>
              <a:t>универсального профиля обучения с изучением на углубленном уровне предметов: </a:t>
            </a:r>
            <a:endParaRPr lang="ru-RU" dirty="0" smtClean="0"/>
          </a:p>
          <a:p>
            <a:pPr>
              <a:lnSpc>
                <a:spcPct val="80000"/>
              </a:lnSpc>
              <a:buFont typeface="Wingdings" pitchFamily="2" charset="2"/>
              <a:buChar char="Ø"/>
            </a:pPr>
            <a:r>
              <a:rPr lang="ru-RU" b="1" u="sng" dirty="0" smtClean="0">
                <a:solidFill>
                  <a:srgbClr val="FF0000"/>
                </a:solidFill>
              </a:rPr>
              <a:t>Обществознание и история </a:t>
            </a:r>
            <a:r>
              <a:rPr lang="ru-RU" b="1" u="sng" dirty="0" smtClean="0"/>
              <a:t>(</a:t>
            </a:r>
            <a:r>
              <a:rPr lang="ru-RU" b="1" u="sng" dirty="0" err="1" smtClean="0"/>
              <a:t>гумманитарная</a:t>
            </a:r>
            <a:r>
              <a:rPr lang="ru-RU" b="1" u="sng" dirty="0" smtClean="0"/>
              <a:t> направленность)</a:t>
            </a:r>
          </a:p>
          <a:p>
            <a:pPr>
              <a:lnSpc>
                <a:spcPct val="80000"/>
              </a:lnSpc>
              <a:buFont typeface="Wingdings" pitchFamily="2" charset="2"/>
              <a:buChar char="Ø"/>
            </a:pPr>
            <a:r>
              <a:rPr lang="ru-RU" b="1" u="sng" dirty="0" smtClean="0">
                <a:solidFill>
                  <a:srgbClr val="FF0000"/>
                </a:solidFill>
              </a:rPr>
              <a:t>Математика, физика</a:t>
            </a:r>
            <a:r>
              <a:rPr lang="ru-RU" b="1" u="sng" dirty="0" smtClean="0"/>
              <a:t> (физико-математическая направленность)</a:t>
            </a:r>
          </a:p>
          <a:p>
            <a:pPr>
              <a:lnSpc>
                <a:spcPct val="80000"/>
              </a:lnSpc>
              <a:buFont typeface="Wingdings" pitchFamily="2" charset="2"/>
              <a:buChar char="Ø"/>
            </a:pPr>
            <a:r>
              <a:rPr lang="ru-RU" dirty="0" smtClean="0"/>
              <a:t>По </a:t>
            </a:r>
            <a:r>
              <a:rPr lang="ru-RU" dirty="0"/>
              <a:t>всем предметам меньшего выбора в учебный план школы на </a:t>
            </a:r>
            <a:r>
              <a:rPr lang="ru-RU" dirty="0" smtClean="0"/>
              <a:t>2025/2026 </a:t>
            </a:r>
            <a:r>
              <a:rPr lang="ru-RU" dirty="0" err="1"/>
              <a:t>уч.г</a:t>
            </a:r>
            <a:r>
              <a:rPr lang="ru-RU" dirty="0"/>
              <a:t>. будут включены для дополнительного изучения и подготовки к ЕГЭ элективные курсы, в том числе с использованием ресурса СОШ №4 (По договору</a:t>
            </a:r>
            <a:r>
              <a:rPr lang="ru-RU" dirty="0" smtClean="0"/>
              <a:t>)</a:t>
            </a:r>
            <a:endParaRPr lang="ru-RU" dirty="0"/>
          </a:p>
          <a:p>
            <a:pPr>
              <a:lnSpc>
                <a:spcPct val="80000"/>
              </a:lnSpc>
              <a:buFont typeface="Wingdings" pitchFamily="2" charset="2"/>
              <a:buChar char="Ø"/>
            </a:pPr>
            <a:r>
              <a:rPr lang="ru-RU" dirty="0"/>
              <a:t>Подробная информация о порядке индивидуального отбора в 10 класс профильного обучения появится на сайте ОО не позднее, чем за 30 дней до начала </a:t>
            </a:r>
            <a:r>
              <a:rPr lang="ru-RU" dirty="0" smtClean="0"/>
              <a:t>его проведения</a:t>
            </a:r>
            <a:endParaRPr lang="ru-RU" dirty="0"/>
          </a:p>
          <a:p>
            <a:endParaRPr lang="ru-RU" dirty="0"/>
          </a:p>
        </p:txBody>
      </p:sp>
    </p:spTree>
    <p:extLst>
      <p:ext uri="{BB962C8B-B14F-4D97-AF65-F5344CB8AC3E}">
        <p14:creationId xmlns:p14="http://schemas.microsoft.com/office/powerpoint/2010/main" val="2977563329"/>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201DA"/>
                </a:solidFill>
                <a:effectLst>
                  <a:outerShdw blurRad="38100" dist="38100" dir="2700000" algn="tl">
                    <a:srgbClr val="000000">
                      <a:alpha val="43137"/>
                    </a:srgbClr>
                  </a:outerShdw>
                </a:effectLst>
              </a:rPr>
              <a:t>Какие могут быть профили?</a:t>
            </a:r>
            <a:endParaRPr lang="ru-RU" b="1" dirty="0">
              <a:solidFill>
                <a:srgbClr val="0201DA"/>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fontScale="92500" lnSpcReduction="10000"/>
          </a:bodyPr>
          <a:lstStyle/>
          <a:p>
            <a:pPr lvl="0">
              <a:buFont typeface="Wingdings" pitchFamily="2" charset="2"/>
              <a:buChar char="Ø"/>
            </a:pPr>
            <a:r>
              <a:rPr lang="ru-RU" sz="3200" dirty="0" smtClean="0"/>
              <a:t>естественно-научный;</a:t>
            </a:r>
            <a:endParaRPr lang="ru-RU" sz="3200" dirty="0"/>
          </a:p>
          <a:p>
            <a:pPr lvl="0">
              <a:buFont typeface="Wingdings" pitchFamily="2" charset="2"/>
              <a:buChar char="Ø"/>
            </a:pPr>
            <a:r>
              <a:rPr lang="ru-RU" sz="3200" dirty="0" smtClean="0"/>
              <a:t>гуманитарный; </a:t>
            </a:r>
            <a:endParaRPr lang="ru-RU" sz="3200" dirty="0"/>
          </a:p>
          <a:p>
            <a:pPr lvl="0">
              <a:buFont typeface="Wingdings" pitchFamily="2" charset="2"/>
              <a:buChar char="Ø"/>
            </a:pPr>
            <a:r>
              <a:rPr lang="ru-RU" sz="3200" dirty="0" smtClean="0"/>
              <a:t>социально-экономический;</a:t>
            </a:r>
            <a:endParaRPr lang="ru-RU" sz="3200" dirty="0"/>
          </a:p>
          <a:p>
            <a:pPr lvl="0">
              <a:buFont typeface="Wingdings" pitchFamily="2" charset="2"/>
              <a:buChar char="Ø"/>
            </a:pPr>
            <a:r>
              <a:rPr lang="ru-RU" sz="3200" dirty="0" smtClean="0"/>
              <a:t>технологический;</a:t>
            </a:r>
            <a:endParaRPr lang="ru-RU" sz="3200" dirty="0"/>
          </a:p>
          <a:p>
            <a:pPr lvl="0">
              <a:buFont typeface="Wingdings" pitchFamily="2" charset="2"/>
              <a:buChar char="Ø"/>
            </a:pPr>
            <a:r>
              <a:rPr lang="ru-RU" sz="3200" dirty="0" smtClean="0"/>
              <a:t>универсальный. </a:t>
            </a:r>
            <a:endParaRPr lang="ru-RU" sz="3200" dirty="0"/>
          </a:p>
          <a:p>
            <a:pPr marL="0" indent="0">
              <a:buNone/>
            </a:pPr>
            <a:r>
              <a:rPr lang="ru-RU" dirty="0"/>
              <a:t>Учебный план профиля строится с ориентацией на будущую сферу профессиональной деятельности, с учетом предполагаемого продолжения образования обучающихся, для чего изучаются намерения и предпочтения обучающихся и их родителей (законных представителей).</a:t>
            </a:r>
            <a:endParaRPr lang="ru-RU" dirty="0"/>
          </a:p>
        </p:txBody>
      </p:sp>
    </p:spTree>
    <p:extLst>
      <p:ext uri="{BB962C8B-B14F-4D97-AF65-F5344CB8AC3E}">
        <p14:creationId xmlns:p14="http://schemas.microsoft.com/office/powerpoint/2010/main" val="773802306"/>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85750" y="631825"/>
            <a:ext cx="3619500" cy="2406650"/>
          </a:xfrm>
        </p:spPr>
        <p:txBody>
          <a:bodyPr>
            <a:noAutofit/>
          </a:bodyPr>
          <a:lstStyle/>
          <a:p>
            <a:r>
              <a:rPr lang="ru-RU" sz="4000" b="1" dirty="0" smtClean="0">
                <a:solidFill>
                  <a:srgbClr val="0201DA"/>
                </a:solidFill>
                <a:effectLst>
                  <a:outerShdw blurRad="38100" dist="38100" dir="2700000" algn="tl">
                    <a:srgbClr val="000000">
                      <a:alpha val="43137"/>
                    </a:srgbClr>
                  </a:outerShdw>
                </a:effectLst>
              </a:rPr>
              <a:t>ГРАФИК сопровождения на ОГЭ в 2024 г.</a:t>
            </a:r>
            <a:endParaRPr lang="ru-RU" sz="4000" b="1" dirty="0">
              <a:solidFill>
                <a:srgbClr val="0201DA"/>
              </a:solidFill>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144" t="20278" r="25489" b="16528"/>
          <a:stretch/>
        </p:blipFill>
        <p:spPr bwMode="auto">
          <a:xfrm>
            <a:off x="3810000" y="219075"/>
            <a:ext cx="8143784" cy="6153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536396"/>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325" y="365125"/>
            <a:ext cx="3686175" cy="3902075"/>
          </a:xfrm>
        </p:spPr>
        <p:txBody>
          <a:bodyPr/>
          <a:lstStyle/>
          <a:p>
            <a:r>
              <a:rPr lang="ru-RU" b="1" dirty="0" smtClean="0">
                <a:solidFill>
                  <a:srgbClr val="0201DA"/>
                </a:solidFill>
                <a:effectLst>
                  <a:outerShdw blurRad="38100" dist="38100" dir="2700000" algn="tl">
                    <a:srgbClr val="000000">
                      <a:alpha val="43137"/>
                    </a:srgbClr>
                  </a:outerShdw>
                </a:effectLst>
              </a:rPr>
              <a:t>В</a:t>
            </a:r>
            <a:r>
              <a:rPr lang="ru-RU" sz="3600" b="1" dirty="0" smtClean="0">
                <a:solidFill>
                  <a:srgbClr val="0201DA"/>
                </a:solidFill>
                <a:effectLst>
                  <a:outerShdw blurRad="38100" dist="38100" dir="2700000" algn="tl">
                    <a:srgbClr val="000000">
                      <a:alpha val="43137"/>
                    </a:srgbClr>
                  </a:outerShdw>
                </a:effectLst>
              </a:rPr>
              <a:t>ариант ИУП на 2025-2026 </a:t>
            </a:r>
            <a:r>
              <a:rPr lang="ru-RU" sz="3600" b="1" dirty="0" err="1" smtClean="0">
                <a:solidFill>
                  <a:srgbClr val="0201DA"/>
                </a:solidFill>
                <a:effectLst>
                  <a:outerShdw blurRad="38100" dist="38100" dir="2700000" algn="tl">
                    <a:srgbClr val="000000">
                      <a:alpha val="43137"/>
                    </a:srgbClr>
                  </a:outerShdw>
                </a:effectLst>
              </a:rPr>
              <a:t>уч.г</a:t>
            </a:r>
            <a:r>
              <a:rPr lang="ru-RU" sz="3600" b="1" dirty="0" smtClean="0">
                <a:solidFill>
                  <a:srgbClr val="0201DA"/>
                </a:solidFill>
                <a:effectLst>
                  <a:outerShdw blurRad="38100" dist="38100" dir="2700000" algn="tl">
                    <a:srgbClr val="000000">
                      <a:alpha val="43137"/>
                    </a:srgbClr>
                  </a:outerShdw>
                </a:effectLst>
              </a:rPr>
              <a:t>.</a:t>
            </a:r>
            <a:br>
              <a:rPr lang="ru-RU" sz="3600" b="1" dirty="0" smtClean="0">
                <a:solidFill>
                  <a:srgbClr val="0201DA"/>
                </a:solidFill>
                <a:effectLst>
                  <a:outerShdw blurRad="38100" dist="38100" dir="2700000" algn="tl">
                    <a:srgbClr val="000000">
                      <a:alpha val="43137"/>
                    </a:srgbClr>
                  </a:outerShdw>
                </a:effectLst>
              </a:rPr>
            </a:br>
            <a:r>
              <a:rPr lang="ru-RU" sz="3600" b="1" dirty="0" smtClean="0">
                <a:solidFill>
                  <a:srgbClr val="0201DA"/>
                </a:solidFill>
                <a:effectLst>
                  <a:outerShdw blurRad="38100" dist="38100" dir="2700000" algn="tl">
                    <a:srgbClr val="000000">
                      <a:alpha val="43137"/>
                    </a:srgbClr>
                  </a:outerShdw>
                </a:effectLst>
              </a:rPr>
              <a:t>универсальный профиль гуманитарная направленность</a:t>
            </a:r>
            <a:endParaRPr lang="ru-RU" sz="3600" b="1" dirty="0">
              <a:solidFill>
                <a:srgbClr val="0201DA"/>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28" t="21528" r="25157" b="7222"/>
          <a:stretch/>
        </p:blipFill>
        <p:spPr bwMode="auto">
          <a:xfrm>
            <a:off x="4133849" y="233156"/>
            <a:ext cx="7677151" cy="6341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619700"/>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325" y="365125"/>
            <a:ext cx="3686175" cy="3902075"/>
          </a:xfrm>
        </p:spPr>
        <p:txBody>
          <a:bodyPr/>
          <a:lstStyle/>
          <a:p>
            <a:r>
              <a:rPr lang="ru-RU" b="1" dirty="0" smtClean="0">
                <a:solidFill>
                  <a:srgbClr val="0201DA"/>
                </a:solidFill>
                <a:effectLst>
                  <a:outerShdw blurRad="38100" dist="38100" dir="2700000" algn="tl">
                    <a:srgbClr val="000000">
                      <a:alpha val="43137"/>
                    </a:srgbClr>
                  </a:outerShdw>
                </a:effectLst>
              </a:rPr>
              <a:t>В</a:t>
            </a:r>
            <a:r>
              <a:rPr lang="ru-RU" sz="3600" b="1" dirty="0" smtClean="0">
                <a:solidFill>
                  <a:srgbClr val="0201DA"/>
                </a:solidFill>
                <a:effectLst>
                  <a:outerShdw blurRad="38100" dist="38100" dir="2700000" algn="tl">
                    <a:srgbClr val="000000">
                      <a:alpha val="43137"/>
                    </a:srgbClr>
                  </a:outerShdw>
                </a:effectLst>
              </a:rPr>
              <a:t>ариант ИУП на 2025-2026 </a:t>
            </a:r>
            <a:r>
              <a:rPr lang="ru-RU" sz="3600" b="1" dirty="0" err="1" smtClean="0">
                <a:solidFill>
                  <a:srgbClr val="0201DA"/>
                </a:solidFill>
                <a:effectLst>
                  <a:outerShdw blurRad="38100" dist="38100" dir="2700000" algn="tl">
                    <a:srgbClr val="000000">
                      <a:alpha val="43137"/>
                    </a:srgbClr>
                  </a:outerShdw>
                </a:effectLst>
              </a:rPr>
              <a:t>уч.г</a:t>
            </a:r>
            <a:r>
              <a:rPr lang="ru-RU" sz="3600" b="1" dirty="0" smtClean="0">
                <a:solidFill>
                  <a:srgbClr val="0201DA"/>
                </a:solidFill>
                <a:effectLst>
                  <a:outerShdw blurRad="38100" dist="38100" dir="2700000" algn="tl">
                    <a:srgbClr val="000000">
                      <a:alpha val="43137"/>
                    </a:srgbClr>
                  </a:outerShdw>
                </a:effectLst>
              </a:rPr>
              <a:t>.</a:t>
            </a:r>
            <a:br>
              <a:rPr lang="ru-RU" sz="3600" b="1" dirty="0" smtClean="0">
                <a:solidFill>
                  <a:srgbClr val="0201DA"/>
                </a:solidFill>
                <a:effectLst>
                  <a:outerShdw blurRad="38100" dist="38100" dir="2700000" algn="tl">
                    <a:srgbClr val="000000">
                      <a:alpha val="43137"/>
                    </a:srgbClr>
                  </a:outerShdw>
                </a:effectLst>
              </a:rPr>
            </a:br>
            <a:r>
              <a:rPr lang="ru-RU" sz="3600" b="1" dirty="0" smtClean="0">
                <a:solidFill>
                  <a:srgbClr val="0201DA"/>
                </a:solidFill>
                <a:effectLst>
                  <a:outerShdw blurRad="38100" dist="38100" dir="2700000" algn="tl">
                    <a:srgbClr val="000000">
                      <a:alpha val="43137"/>
                    </a:srgbClr>
                  </a:outerShdw>
                </a:effectLst>
              </a:rPr>
              <a:t>универсальный профиль </a:t>
            </a:r>
            <a:br>
              <a:rPr lang="ru-RU" sz="3600" b="1" dirty="0" smtClean="0">
                <a:solidFill>
                  <a:srgbClr val="0201DA"/>
                </a:solidFill>
                <a:effectLst>
                  <a:outerShdw blurRad="38100" dist="38100" dir="2700000" algn="tl">
                    <a:srgbClr val="000000">
                      <a:alpha val="43137"/>
                    </a:srgbClr>
                  </a:outerShdw>
                </a:effectLst>
              </a:rPr>
            </a:br>
            <a:r>
              <a:rPr lang="ru-RU" sz="3600" b="1" dirty="0" smtClean="0">
                <a:solidFill>
                  <a:srgbClr val="0201DA"/>
                </a:solidFill>
                <a:effectLst>
                  <a:outerShdw blurRad="38100" dist="38100" dir="2700000" algn="tl">
                    <a:srgbClr val="000000">
                      <a:alpha val="43137"/>
                    </a:srgbClr>
                  </a:outerShdw>
                </a:effectLst>
              </a:rPr>
              <a:t>физико-математическая направленность</a:t>
            </a:r>
            <a:endParaRPr lang="ru-RU" sz="3600" b="1" dirty="0">
              <a:solidFill>
                <a:srgbClr val="0201DA"/>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 t="20694" r="52344" b="12500"/>
          <a:stretch/>
        </p:blipFill>
        <p:spPr bwMode="auto">
          <a:xfrm>
            <a:off x="4733926" y="276225"/>
            <a:ext cx="7166404" cy="6313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389178"/>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201DA"/>
                </a:solidFill>
                <a:effectLst>
                  <a:outerShdw blurRad="38100" dist="38100" dir="2700000" algn="tl">
                    <a:srgbClr val="C0C0C0"/>
                  </a:outerShdw>
                </a:effectLst>
                <a:latin typeface="Calibri Light" pitchFamily="34" charset="0"/>
                <a:cs typeface="Calibri Light" pitchFamily="34" charset="0"/>
              </a:rPr>
              <a:t>Индивидуальный отбор в 10 класс</a:t>
            </a:r>
            <a:endParaRPr lang="ru-RU" dirty="0"/>
          </a:p>
        </p:txBody>
      </p:sp>
      <p:sp>
        <p:nvSpPr>
          <p:cNvPr id="3" name="Объект 2"/>
          <p:cNvSpPr>
            <a:spLocks noGrp="1"/>
          </p:cNvSpPr>
          <p:nvPr>
            <p:ph idx="1"/>
          </p:nvPr>
        </p:nvSpPr>
        <p:spPr>
          <a:xfrm>
            <a:off x="561975" y="1825625"/>
            <a:ext cx="10791825" cy="4351338"/>
          </a:xfrm>
        </p:spPr>
        <p:txBody>
          <a:bodyPr>
            <a:normAutofit lnSpcReduction="10000"/>
          </a:bodyPr>
          <a:lstStyle/>
          <a:p>
            <a:pPr>
              <a:lnSpc>
                <a:spcPct val="80000"/>
              </a:lnSpc>
              <a:buNone/>
            </a:pPr>
            <a:r>
              <a:rPr lang="ru-RU" b="1" u="sng" dirty="0"/>
              <a:t>Перечень документов для участия в индивидуальном отборе:</a:t>
            </a:r>
          </a:p>
          <a:p>
            <a:pPr>
              <a:lnSpc>
                <a:spcPct val="80000"/>
              </a:lnSpc>
              <a:buFont typeface="Wingdings" pitchFamily="2" charset="2"/>
              <a:buChar char="Ø"/>
            </a:pPr>
            <a:r>
              <a:rPr lang="ru-RU" dirty="0"/>
              <a:t>Аттестат</a:t>
            </a:r>
          </a:p>
          <a:p>
            <a:pPr>
              <a:lnSpc>
                <a:spcPct val="80000"/>
              </a:lnSpc>
              <a:buFont typeface="Wingdings" pitchFamily="2" charset="2"/>
              <a:buChar char="Ø"/>
            </a:pPr>
            <a:r>
              <a:rPr lang="ru-RU" dirty="0"/>
              <a:t>Результаты экзаменов (предпочтение оценкам по профильным  и основным предметам)</a:t>
            </a:r>
          </a:p>
          <a:p>
            <a:pPr>
              <a:lnSpc>
                <a:spcPct val="80000"/>
              </a:lnSpc>
              <a:buFont typeface="Wingdings" pitchFamily="2" charset="2"/>
              <a:buChar char="Ø"/>
            </a:pPr>
            <a:r>
              <a:rPr lang="ru-RU" dirty="0"/>
              <a:t>Портфолио: дипломы, грамоты, сертификаты участия в олимпиадах, конкурсах, научных конференциях школьников, другие достижения (предпочтение достижениям по профильным  и основным предметам)</a:t>
            </a:r>
          </a:p>
          <a:p>
            <a:pPr>
              <a:lnSpc>
                <a:spcPct val="80000"/>
              </a:lnSpc>
              <a:buFont typeface="Wingdings" pitchFamily="2" charset="2"/>
              <a:buChar char="Ø"/>
            </a:pPr>
            <a:r>
              <a:rPr lang="ru-RU" i="1" u="sng" dirty="0">
                <a:solidFill>
                  <a:srgbClr val="CC3300"/>
                </a:solidFill>
              </a:rPr>
              <a:t>Подробная информация об организации индивидуального отбора в 10 класс профильного обучения будет размещена на сайте школы не позднее 30 мая 2025 года</a:t>
            </a:r>
          </a:p>
          <a:p>
            <a:pPr>
              <a:lnSpc>
                <a:spcPct val="80000"/>
              </a:lnSpc>
            </a:pPr>
            <a:endParaRPr lang="ru-RU" sz="2400" u="sng" dirty="0"/>
          </a:p>
          <a:p>
            <a:endParaRPr lang="ru-RU" dirty="0"/>
          </a:p>
        </p:txBody>
      </p:sp>
    </p:spTree>
    <p:extLst>
      <p:ext uri="{BB962C8B-B14F-4D97-AF65-F5344CB8AC3E}">
        <p14:creationId xmlns:p14="http://schemas.microsoft.com/office/powerpoint/2010/main" val="1965385720"/>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74625"/>
            <a:ext cx="10515600" cy="1325563"/>
          </a:xfrm>
        </p:spPr>
        <p:txBody>
          <a:bodyPr/>
          <a:lstStyle/>
          <a:p>
            <a:r>
              <a:rPr lang="ru-RU" b="1" dirty="0" smtClean="0">
                <a:solidFill>
                  <a:srgbClr val="0201DA"/>
                </a:solidFill>
                <a:effectLst>
                  <a:outerShdw blurRad="38100" dist="38100" dir="2700000" algn="tl">
                    <a:srgbClr val="000000">
                      <a:alpha val="43137"/>
                    </a:srgbClr>
                  </a:outerShdw>
                </a:effectLst>
              </a:rPr>
              <a:t>Экспертиза документов</a:t>
            </a:r>
            <a:endParaRPr lang="ru-RU" b="1" dirty="0">
              <a:solidFill>
                <a:srgbClr val="0201DA"/>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352425" y="1362075"/>
            <a:ext cx="11420475" cy="5200650"/>
          </a:xfrm>
        </p:spPr>
        <p:txBody>
          <a:bodyPr>
            <a:normAutofit fontScale="85000" lnSpcReduction="20000"/>
          </a:bodyPr>
          <a:lstStyle/>
          <a:p>
            <a:pPr marL="0" indent="0">
              <a:buNone/>
            </a:pPr>
            <a:r>
              <a:rPr lang="ru-RU" dirty="0"/>
              <a:t>1) отметка «хорошо» по обязательному(</a:t>
            </a:r>
            <a:r>
              <a:rPr lang="ru-RU" dirty="0" err="1"/>
              <a:t>ым</a:t>
            </a:r>
            <a:r>
              <a:rPr lang="ru-RU" dirty="0"/>
              <a:t>) и профильному(</a:t>
            </a:r>
            <a:r>
              <a:rPr lang="ru-RU" dirty="0" err="1"/>
              <a:t>ым</a:t>
            </a:r>
            <a:r>
              <a:rPr lang="ru-RU" dirty="0"/>
              <a:t>) учебному(</a:t>
            </a:r>
            <a:r>
              <a:rPr lang="ru-RU" dirty="0" err="1"/>
              <a:t>ым</a:t>
            </a:r>
            <a:r>
              <a:rPr lang="ru-RU" dirty="0"/>
              <a:t>) предмету(</a:t>
            </a:r>
            <a:r>
              <a:rPr lang="ru-RU" dirty="0" err="1"/>
              <a:t>ам</a:t>
            </a:r>
            <a:r>
              <a:rPr lang="ru-RU" dirty="0"/>
              <a:t>) – 2 балла за один предмет;</a:t>
            </a:r>
          </a:p>
          <a:p>
            <a:pPr marL="0" indent="0">
              <a:buNone/>
            </a:pPr>
            <a:r>
              <a:rPr lang="ru-RU" dirty="0"/>
              <a:t>2) отметка «отлично» по обязательному(</a:t>
            </a:r>
            <a:r>
              <a:rPr lang="ru-RU" dirty="0" err="1"/>
              <a:t>ым</a:t>
            </a:r>
            <a:r>
              <a:rPr lang="ru-RU" dirty="0"/>
              <a:t>) и профильному(</a:t>
            </a:r>
            <a:r>
              <a:rPr lang="ru-RU" dirty="0" err="1"/>
              <a:t>ым</a:t>
            </a:r>
            <a:r>
              <a:rPr lang="ru-RU" dirty="0"/>
              <a:t>) учебному(</a:t>
            </a:r>
            <a:r>
              <a:rPr lang="ru-RU" dirty="0" err="1"/>
              <a:t>ым</a:t>
            </a:r>
            <a:r>
              <a:rPr lang="ru-RU" dirty="0"/>
              <a:t>) – 3 балла за один предмет;</a:t>
            </a:r>
          </a:p>
          <a:p>
            <a:pPr marL="0" indent="0">
              <a:buNone/>
            </a:pPr>
            <a:r>
              <a:rPr lang="ru-RU" dirty="0"/>
              <a:t>3) достижения школьного уровня в олимпиадах (в рамках всероссийской олимпиады школьников) и научно-практических конференциях и по соответствующему(им) учебному(</a:t>
            </a:r>
            <a:r>
              <a:rPr lang="ru-RU" dirty="0" err="1"/>
              <a:t>ым</a:t>
            </a:r>
            <a:r>
              <a:rPr lang="ru-RU" dirty="0"/>
              <a:t>) предмету(</a:t>
            </a:r>
            <a:r>
              <a:rPr lang="ru-RU" dirty="0" err="1"/>
              <a:t>ам</a:t>
            </a:r>
            <a:r>
              <a:rPr lang="ru-RU" dirty="0"/>
              <a:t>) – 1 балл за 1 достижение (призовое место) (не более 5 баллов за все достижения);</a:t>
            </a:r>
          </a:p>
          <a:p>
            <a:pPr marL="0" indent="0">
              <a:buNone/>
            </a:pPr>
            <a:r>
              <a:rPr lang="ru-RU" dirty="0"/>
              <a:t>4) достижения муниципального уровня в олимпиадах (в рамках всероссийской олимпиады школьников) и научно-практических конференциях по соответствующему(им) учебному(</a:t>
            </a:r>
            <a:r>
              <a:rPr lang="ru-RU" dirty="0" err="1"/>
              <a:t>ым</a:t>
            </a:r>
            <a:r>
              <a:rPr lang="ru-RU" dirty="0"/>
              <a:t>) предмету(</a:t>
            </a:r>
            <a:r>
              <a:rPr lang="ru-RU" dirty="0" err="1"/>
              <a:t>ам</a:t>
            </a:r>
            <a:r>
              <a:rPr lang="ru-RU" dirty="0"/>
              <a:t>) – 6 баллов за 1 достижение (призовое место) (не более 18 баллов за все достижения</a:t>
            </a:r>
            <a:r>
              <a:rPr lang="ru-RU" dirty="0" smtClean="0"/>
              <a:t>);</a:t>
            </a:r>
          </a:p>
          <a:p>
            <a:pPr marL="0" indent="0">
              <a:buNone/>
            </a:pPr>
            <a:r>
              <a:rPr lang="ru-RU" dirty="0"/>
              <a:t>5) достижения регионального уровня в олимпиадах (в рамках всероссийской олимпиады школьников) и научно-практических конференциях по соответствующему(им) учебному(</a:t>
            </a:r>
            <a:r>
              <a:rPr lang="ru-RU" dirty="0" err="1"/>
              <a:t>ым</a:t>
            </a:r>
            <a:r>
              <a:rPr lang="ru-RU" dirty="0"/>
              <a:t>) предмету(</a:t>
            </a:r>
            <a:r>
              <a:rPr lang="ru-RU" dirty="0" err="1"/>
              <a:t>ам</a:t>
            </a:r>
            <a:r>
              <a:rPr lang="ru-RU" dirty="0"/>
              <a:t>) – 20 баллов за 1 достижение (призовое место) (не более 60 баллов за все достижения);</a:t>
            </a:r>
          </a:p>
          <a:p>
            <a:pPr marL="0" indent="0">
              <a:buNone/>
            </a:pPr>
            <a:endParaRPr lang="ru-RU" dirty="0"/>
          </a:p>
          <a:p>
            <a:endParaRPr lang="ru-RU" dirty="0"/>
          </a:p>
        </p:txBody>
      </p:sp>
    </p:spTree>
    <p:extLst>
      <p:ext uri="{BB962C8B-B14F-4D97-AF65-F5344CB8AC3E}">
        <p14:creationId xmlns:p14="http://schemas.microsoft.com/office/powerpoint/2010/main" val="3402348468"/>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0"/>
            <a:ext cx="10515600" cy="1325563"/>
          </a:xfrm>
        </p:spPr>
        <p:txBody>
          <a:bodyPr/>
          <a:lstStyle/>
          <a:p>
            <a:r>
              <a:rPr lang="ru-RU" b="1" dirty="0" smtClean="0">
                <a:solidFill>
                  <a:srgbClr val="0201DA"/>
                </a:solidFill>
                <a:effectLst>
                  <a:outerShdw blurRad="38100" dist="38100" dir="2700000" algn="tl">
                    <a:srgbClr val="000000">
                      <a:alpha val="43137"/>
                    </a:srgbClr>
                  </a:outerShdw>
                </a:effectLst>
              </a:rPr>
              <a:t>Экспертиза документов</a:t>
            </a:r>
            <a:endParaRPr lang="ru-RU" b="1" dirty="0">
              <a:solidFill>
                <a:srgbClr val="0201DA"/>
              </a:solidFill>
              <a:effectLst>
                <a:outerShdw blurRad="38100" dist="38100" dir="2700000" algn="tl">
                  <a:srgbClr val="000000">
                    <a:alpha val="43137"/>
                  </a:srgbClr>
                </a:outerShdw>
              </a:effectLst>
            </a:endParaRPr>
          </a:p>
        </p:txBody>
      </p:sp>
      <p:sp>
        <p:nvSpPr>
          <p:cNvPr id="4" name="Объект 3"/>
          <p:cNvSpPr>
            <a:spLocks noGrp="1"/>
          </p:cNvSpPr>
          <p:nvPr>
            <p:ph idx="1"/>
          </p:nvPr>
        </p:nvSpPr>
        <p:spPr>
          <a:xfrm>
            <a:off x="285749" y="1038224"/>
            <a:ext cx="11572875" cy="5476875"/>
          </a:xfrm>
        </p:spPr>
        <p:txBody>
          <a:bodyPr>
            <a:normAutofit fontScale="85000" lnSpcReduction="20000"/>
          </a:bodyPr>
          <a:lstStyle/>
          <a:p>
            <a:pPr marL="0" indent="0">
              <a:buNone/>
            </a:pPr>
            <a:r>
              <a:rPr lang="ru-RU" dirty="0"/>
              <a:t>6) достижения всероссийского уровня в олимпиадах (в рамках всероссийской олимпиады школьников) и научно-практических конференциях по соответствующему(им) учебному(</a:t>
            </a:r>
            <a:r>
              <a:rPr lang="ru-RU" dirty="0" err="1"/>
              <a:t>ым</a:t>
            </a:r>
            <a:r>
              <a:rPr lang="ru-RU" dirty="0"/>
              <a:t>) предмету(</a:t>
            </a:r>
            <a:r>
              <a:rPr lang="ru-RU" dirty="0" err="1"/>
              <a:t>ам</a:t>
            </a:r>
            <a:r>
              <a:rPr lang="ru-RU" dirty="0"/>
              <a:t>) – 25 баллов за 1 достижение (призовое место);</a:t>
            </a:r>
          </a:p>
          <a:p>
            <a:pPr marL="0" indent="0">
              <a:buNone/>
            </a:pPr>
            <a:r>
              <a:rPr lang="ru-RU" dirty="0"/>
              <a:t>7) достижения в олимпиадах и научно-практических конференциях международного уровня по соответствующему(им) учебному(</a:t>
            </a:r>
            <a:r>
              <a:rPr lang="ru-RU" dirty="0" err="1"/>
              <a:t>ым</a:t>
            </a:r>
            <a:r>
              <a:rPr lang="ru-RU" dirty="0"/>
              <a:t>) предмету(</a:t>
            </a:r>
            <a:r>
              <a:rPr lang="ru-RU" dirty="0" err="1"/>
              <a:t>ам</a:t>
            </a:r>
            <a:r>
              <a:rPr lang="ru-RU" dirty="0"/>
              <a:t>) – 30 баллов за 1 достижение (призовое место);</a:t>
            </a:r>
          </a:p>
          <a:p>
            <a:pPr marL="0" indent="0">
              <a:buNone/>
            </a:pPr>
            <a:r>
              <a:rPr lang="ru-RU" dirty="0"/>
              <a:t>8) достижения в предметных олимпиадах и конкурсах, проводимых на официальных образовательных платформах, рекомендованных Министерством просвещения Российской Федерации (</a:t>
            </a:r>
            <a:r>
              <a:rPr lang="ru-RU" b="1" dirty="0">
                <a:solidFill>
                  <a:srgbClr val="FF0000"/>
                </a:solidFill>
              </a:rPr>
              <a:t>Российская электронная школа, </a:t>
            </a:r>
            <a:r>
              <a:rPr lang="ru-RU" b="1" dirty="0" err="1">
                <a:solidFill>
                  <a:srgbClr val="FF0000"/>
                </a:solidFill>
              </a:rPr>
              <a:t>Учи.ру</a:t>
            </a:r>
            <a:r>
              <a:rPr lang="ru-RU" b="1" dirty="0">
                <a:solidFill>
                  <a:srgbClr val="FF0000"/>
                </a:solidFill>
              </a:rPr>
              <a:t>, </a:t>
            </a:r>
            <a:r>
              <a:rPr lang="ru-RU" b="1" dirty="0" err="1">
                <a:solidFill>
                  <a:srgbClr val="FF0000"/>
                </a:solidFill>
              </a:rPr>
              <a:t>ЯКласс</a:t>
            </a:r>
            <a:r>
              <a:rPr lang="ru-RU" b="1" dirty="0">
                <a:solidFill>
                  <a:srgbClr val="FF0000"/>
                </a:solidFill>
              </a:rPr>
              <a:t>, «</a:t>
            </a:r>
            <a:r>
              <a:rPr lang="ru-RU" b="1" dirty="0" err="1">
                <a:solidFill>
                  <a:srgbClr val="FF0000"/>
                </a:solidFill>
              </a:rPr>
              <a:t>Олимпиум</a:t>
            </a:r>
            <a:r>
              <a:rPr lang="ru-RU" b="1" dirty="0">
                <a:solidFill>
                  <a:srgbClr val="FF0000"/>
                </a:solidFill>
              </a:rPr>
              <a:t>», </a:t>
            </a:r>
            <a:r>
              <a:rPr lang="ru-RU" dirty="0"/>
              <a:t>других) – 1 балл за 1 достижение (призовое место) (не более 3 баллов за все достижения);</a:t>
            </a:r>
          </a:p>
          <a:p>
            <a:pPr marL="0" indent="0">
              <a:buNone/>
            </a:pPr>
            <a:r>
              <a:rPr lang="ru-RU" dirty="0"/>
              <a:t>9) достижения в общественной социально-значимой деятельности – 1 балл за все достижения, отмеченные грамотами и дипломами победителей (призеров) общественных социально-значимых проектов, проводимых на муниципальном, региональном, всероссийском уровнях;</a:t>
            </a:r>
          </a:p>
          <a:p>
            <a:pPr marL="0" indent="0">
              <a:buNone/>
            </a:pPr>
            <a:r>
              <a:rPr lang="ru-RU" dirty="0"/>
              <a:t>10) достижения в спортивной подготовке и физическом развитии, подтвержденные наличием знака отличия ГТО – 1 балл за серебряный, 2 балла – за золотой знак ГТО.</a:t>
            </a:r>
          </a:p>
          <a:p>
            <a:endParaRPr lang="ru-RU" dirty="0"/>
          </a:p>
        </p:txBody>
      </p:sp>
    </p:spTree>
    <p:extLst>
      <p:ext uri="{BB962C8B-B14F-4D97-AF65-F5344CB8AC3E}">
        <p14:creationId xmlns:p14="http://schemas.microsoft.com/office/powerpoint/2010/main" val="70757354"/>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rot="21171452">
            <a:off x="795865" y="1498600"/>
            <a:ext cx="10769600" cy="1312863"/>
          </a:xfrm>
        </p:spPr>
        <p:txBody>
          <a:bodyPr>
            <a:noAutofit/>
          </a:bodyPr>
          <a:lstStyle/>
          <a:p>
            <a:pPr algn="ctr"/>
            <a:r>
              <a:rPr lang="ru-RU" sz="6600" b="1" dirty="0" smtClean="0">
                <a:solidFill>
                  <a:srgbClr val="0201DA"/>
                </a:solidFill>
                <a:effectLst>
                  <a:outerShdw blurRad="38100" dist="38100" dir="2700000" algn="tl">
                    <a:srgbClr val="000000">
                      <a:alpha val="43137"/>
                    </a:srgbClr>
                  </a:outerShdw>
                </a:effectLst>
              </a:rPr>
              <a:t>Успешного прохождения ГИА!</a:t>
            </a:r>
            <a:endParaRPr lang="ru-RU" sz="6600" b="1" dirty="0">
              <a:solidFill>
                <a:srgbClr val="0201DA"/>
              </a:solidFill>
              <a:effectLst>
                <a:outerShdw blurRad="38100" dist="38100" dir="2700000" algn="tl">
                  <a:srgbClr val="000000">
                    <a:alpha val="43137"/>
                  </a:srgbClr>
                </a:outerShdw>
              </a:effectLst>
            </a:endParaRPr>
          </a:p>
        </p:txBody>
      </p:sp>
      <p:pic>
        <p:nvPicPr>
          <p:cNvPr id="4" name="Рисунок 3"/>
          <p:cNvPicPr/>
          <p:nvPr/>
        </p:nvPicPr>
        <p:blipFill rotWithShape="1">
          <a:blip r:embed="rId2"/>
          <a:srcRect l="25975" r="34189" b="17499"/>
          <a:stretch/>
        </p:blipFill>
        <p:spPr bwMode="auto">
          <a:xfrm>
            <a:off x="5266267" y="2947876"/>
            <a:ext cx="2997200" cy="30973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368667534"/>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9575" y="109537"/>
            <a:ext cx="11439525" cy="1325563"/>
          </a:xfrm>
        </p:spPr>
        <p:txBody>
          <a:bodyPr/>
          <a:lstStyle/>
          <a:p>
            <a:r>
              <a:rPr lang="ru-RU" b="1" dirty="0">
                <a:solidFill>
                  <a:srgbClr val="0201DA"/>
                </a:solidFill>
                <a:effectLst>
                  <a:outerShdw blurRad="38100" dist="38100" dir="2700000" algn="tl">
                    <a:srgbClr val="000000">
                      <a:alpha val="43137"/>
                    </a:srgbClr>
                  </a:outerShdw>
                </a:effectLst>
              </a:rPr>
              <a:t>Общая информация о порядке проведении ГИА</a:t>
            </a:r>
          </a:p>
        </p:txBody>
      </p:sp>
      <p:sp>
        <p:nvSpPr>
          <p:cNvPr id="3" name="Объект 2"/>
          <p:cNvSpPr>
            <a:spLocks noGrp="1"/>
          </p:cNvSpPr>
          <p:nvPr>
            <p:ph idx="1"/>
          </p:nvPr>
        </p:nvSpPr>
        <p:spPr>
          <a:xfrm>
            <a:off x="409575" y="1447799"/>
            <a:ext cx="11439526" cy="5305425"/>
          </a:xfrm>
        </p:spPr>
        <p:txBody>
          <a:bodyPr>
            <a:normAutofit fontScale="47500" lnSpcReduction="20000"/>
          </a:bodyPr>
          <a:lstStyle/>
          <a:p>
            <a:pPr lvl="0">
              <a:buFont typeface="Wingdings" pitchFamily="2" charset="2"/>
              <a:buChar char="q"/>
            </a:pPr>
            <a:r>
              <a:rPr lang="ru-RU" sz="4600" dirty="0" smtClean="0"/>
              <a:t>ГИА проводится в пунктах </a:t>
            </a:r>
            <a:r>
              <a:rPr lang="ru-RU" sz="4600" dirty="0"/>
              <a:t>проведения экзаменов (далее – ППЭ</a:t>
            </a:r>
            <a:r>
              <a:rPr lang="ru-RU" sz="4600" dirty="0" smtClean="0"/>
              <a:t>), которые оборудованы стационарными  </a:t>
            </a:r>
            <a:r>
              <a:rPr lang="ru-RU" sz="4600" dirty="0"/>
              <a:t>и (или) переносными металлоискателями, средствами </a:t>
            </a:r>
            <a:r>
              <a:rPr lang="ru-RU" sz="4600" dirty="0" smtClean="0"/>
              <a:t>видеонаблюдения </a:t>
            </a:r>
          </a:p>
          <a:p>
            <a:pPr lvl="0">
              <a:buFont typeface="Wingdings" pitchFamily="2" charset="2"/>
              <a:buChar char="q"/>
            </a:pPr>
            <a:r>
              <a:rPr lang="ru-RU" sz="4600" dirty="0" smtClean="0"/>
              <a:t>ГИА </a:t>
            </a:r>
            <a:r>
              <a:rPr lang="ru-RU" sz="4600" dirty="0"/>
              <a:t>по всем учебным предметам начинается в 10.00 по местному времени.</a:t>
            </a:r>
          </a:p>
          <a:p>
            <a:pPr lvl="0">
              <a:buFont typeface="Wingdings" pitchFamily="2" charset="2"/>
              <a:buChar char="q"/>
            </a:pPr>
            <a:r>
              <a:rPr lang="ru-RU" sz="4600" dirty="0"/>
              <a:t>Результаты экзаменов </a:t>
            </a:r>
            <a:r>
              <a:rPr lang="ru-RU" sz="4600" dirty="0" smtClean="0"/>
              <a:t>утверждаются</a:t>
            </a:r>
            <a:r>
              <a:rPr lang="ru-RU" sz="4600" dirty="0"/>
              <a:t>, изменяются и (или) аннулируются председателем государственной экзаменационной комиссии </a:t>
            </a:r>
            <a:r>
              <a:rPr lang="ru-RU" sz="4600" dirty="0" smtClean="0"/>
              <a:t>(</a:t>
            </a:r>
            <a:r>
              <a:rPr lang="ru-RU" sz="4600" dirty="0"/>
              <a:t>далее – ГЭК). Изменение результатов возможно в случае удовлетворения апелляции о несогласии с выставленными баллами, поданной участником экзамена. </a:t>
            </a:r>
            <a:endParaRPr lang="ru-RU" sz="4600" dirty="0" smtClean="0"/>
          </a:p>
          <a:p>
            <a:pPr lvl="0">
              <a:buFont typeface="Wingdings" pitchFamily="2" charset="2"/>
              <a:buChar char="q"/>
            </a:pPr>
            <a:r>
              <a:rPr lang="ru-RU" sz="4600" dirty="0"/>
              <a:t>Результаты ГИА признаются удовлетворительными, а участники ГИА признаются успешно прошедшими ГИА в случае, если </a:t>
            </a:r>
            <a:r>
              <a:rPr lang="ru-RU" sz="4600" dirty="0" smtClean="0"/>
              <a:t>участник ГИА по </a:t>
            </a:r>
            <a:r>
              <a:rPr lang="ru-RU" sz="4600" dirty="0"/>
              <a:t>сдаваемым учебным предметам набрал минимальное количество первичных баллов, </a:t>
            </a:r>
            <a:r>
              <a:rPr lang="ru-RU" sz="4600" dirty="0" smtClean="0"/>
              <a:t>определенное ОИВ.</a:t>
            </a:r>
          </a:p>
          <a:p>
            <a:pPr lvl="0">
              <a:buFont typeface="Wingdings" pitchFamily="2" charset="2"/>
              <a:buChar char="q"/>
            </a:pPr>
            <a:r>
              <a:rPr lang="ru-RU" sz="4600" dirty="0" smtClean="0"/>
              <a:t>Результаты ГИА в течение 1 рабочего дня,  следующего за днем получения результатов проверки экзаменационных работ, утверждаются председателем ГЭК. После утверждения результаты ГИА в течение 1 рабочего дня передаются в ОО для ознакомления участников.</a:t>
            </a:r>
          </a:p>
          <a:p>
            <a:pPr lvl="0">
              <a:buFont typeface="Wingdings" pitchFamily="2" charset="2"/>
              <a:buChar char="q"/>
            </a:pPr>
            <a:r>
              <a:rPr lang="ru-RU" sz="4600" dirty="0" smtClean="0"/>
              <a:t>Ознакомление </a:t>
            </a:r>
            <a:r>
              <a:rPr lang="ru-RU" sz="4600" dirty="0"/>
              <a:t>участников ГИА с утвержденными председателем ГЭК результатами ГИА по учебному предмету осуществляется в течение </a:t>
            </a:r>
            <a:r>
              <a:rPr lang="ru-RU" sz="4600" dirty="0" smtClean="0"/>
              <a:t>1 </a:t>
            </a:r>
            <a:r>
              <a:rPr lang="ru-RU" sz="4600" dirty="0"/>
              <a:t>рабочего дня со дня их передачи в </a:t>
            </a:r>
            <a:r>
              <a:rPr lang="ru-RU" sz="4600" dirty="0" smtClean="0"/>
              <a:t>ОО. </a:t>
            </a:r>
            <a:r>
              <a:rPr lang="ru-RU" sz="4600" dirty="0"/>
              <a:t>Указанный день считается официальным днем объявления результатов.</a:t>
            </a:r>
          </a:p>
          <a:p>
            <a:pPr marL="0" indent="0">
              <a:buNone/>
            </a:pPr>
            <a:r>
              <a:rPr lang="ru-RU" dirty="0"/>
              <a:t> </a:t>
            </a:r>
          </a:p>
          <a:p>
            <a:pPr lvl="0"/>
            <a:endParaRPr lang="ru-RU" dirty="0" smtClean="0"/>
          </a:p>
          <a:p>
            <a:pPr lvl="0"/>
            <a:endParaRPr lang="ru-RU" dirty="0"/>
          </a:p>
        </p:txBody>
      </p:sp>
    </p:spTree>
    <p:extLst>
      <p:ext uri="{BB962C8B-B14F-4D97-AF65-F5344CB8AC3E}">
        <p14:creationId xmlns:p14="http://schemas.microsoft.com/office/powerpoint/2010/main" val="2521024375"/>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76" t="9649" r="4025"/>
          <a:stretch/>
        </p:blipFill>
        <p:spPr bwMode="auto">
          <a:xfrm>
            <a:off x="571500" y="1025346"/>
            <a:ext cx="11115676" cy="5677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838200" y="-23812"/>
            <a:ext cx="10515600" cy="1325563"/>
          </a:xfrm>
        </p:spPr>
        <p:txBody>
          <a:bodyPr>
            <a:normAutofit/>
          </a:bodyPr>
          <a:lstStyle/>
          <a:p>
            <a:r>
              <a:rPr lang="ru-RU" sz="4800" b="1" dirty="0">
                <a:solidFill>
                  <a:srgbClr val="0201DA"/>
                </a:solidFill>
                <a:effectLst>
                  <a:outerShdw blurRad="38100" dist="38100" dir="2700000" algn="tl">
                    <a:srgbClr val="000000">
                      <a:alpha val="43137"/>
                    </a:srgbClr>
                  </a:outerShdw>
                </a:effectLst>
              </a:rPr>
              <a:t>Пункт проведения экзамена</a:t>
            </a:r>
            <a:endParaRPr lang="ru-RU" sz="4800" dirty="0"/>
          </a:p>
        </p:txBody>
      </p:sp>
    </p:spTree>
    <p:extLst>
      <p:ext uri="{BB962C8B-B14F-4D97-AF65-F5344CB8AC3E}">
        <p14:creationId xmlns:p14="http://schemas.microsoft.com/office/powerpoint/2010/main" val="4154405388"/>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209" b="2297"/>
          <a:stretch/>
        </p:blipFill>
        <p:spPr bwMode="auto">
          <a:xfrm>
            <a:off x="857249" y="1028699"/>
            <a:ext cx="10467976" cy="5562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838200" y="260349"/>
            <a:ext cx="10515600" cy="768350"/>
          </a:xfrm>
        </p:spPr>
        <p:txBody>
          <a:bodyPr>
            <a:normAutofit fontScale="90000"/>
          </a:bodyPr>
          <a:lstStyle/>
          <a:p>
            <a:r>
              <a:rPr lang="ru-RU" b="1" dirty="0" smtClean="0">
                <a:solidFill>
                  <a:srgbClr val="0201DA"/>
                </a:solidFill>
                <a:effectLst>
                  <a:outerShdw blurRad="38100" dist="38100" dir="2700000" algn="tl">
                    <a:srgbClr val="000000">
                      <a:alpha val="43137"/>
                    </a:srgbClr>
                  </a:outerShdw>
                </a:effectLst>
              </a:rPr>
              <a:t>Особенности организации ГИА для детей с ОВЗ</a:t>
            </a:r>
            <a:endParaRPr lang="ru-RU" b="1" dirty="0">
              <a:solidFill>
                <a:srgbClr val="0201DA"/>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8211692"/>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1475" y="336550"/>
            <a:ext cx="11449050" cy="1063625"/>
          </a:xfrm>
        </p:spPr>
        <p:txBody>
          <a:bodyPr>
            <a:normAutofit/>
          </a:bodyPr>
          <a:lstStyle/>
          <a:p>
            <a:r>
              <a:rPr lang="ru-RU" sz="5400" b="1" dirty="0">
                <a:solidFill>
                  <a:srgbClr val="0201DA"/>
                </a:solidFill>
                <a:effectLst>
                  <a:outerShdw blurRad="38100" dist="38100" dir="2700000" algn="tl">
                    <a:srgbClr val="000000">
                      <a:alpha val="43137"/>
                    </a:srgbClr>
                  </a:outerShdw>
                </a:effectLst>
              </a:rPr>
              <a:t>Обязанности участника </a:t>
            </a:r>
            <a:r>
              <a:rPr lang="ru-RU" sz="5400" b="1" dirty="0" smtClean="0">
                <a:solidFill>
                  <a:srgbClr val="0201DA"/>
                </a:solidFill>
                <a:effectLst>
                  <a:outerShdw blurRad="38100" dist="38100" dir="2700000" algn="tl">
                    <a:srgbClr val="000000">
                      <a:alpha val="43137"/>
                    </a:srgbClr>
                  </a:outerShdw>
                </a:effectLst>
              </a:rPr>
              <a:t>экзамена</a:t>
            </a:r>
            <a:endParaRPr lang="ru-RU" sz="5400" b="1" dirty="0">
              <a:solidFill>
                <a:srgbClr val="0201DA"/>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276225" y="1285875"/>
            <a:ext cx="11610975" cy="5276850"/>
          </a:xfrm>
        </p:spPr>
        <p:txBody>
          <a:bodyPr>
            <a:normAutofit fontScale="77500" lnSpcReduction="20000"/>
          </a:bodyPr>
          <a:lstStyle/>
          <a:p>
            <a:pPr lvl="0"/>
            <a:r>
              <a:rPr lang="ru-RU" dirty="0"/>
              <a:t>В день экзамена участник </a:t>
            </a:r>
            <a:r>
              <a:rPr lang="ru-RU" dirty="0" smtClean="0"/>
              <a:t>прибывает </a:t>
            </a:r>
            <a:r>
              <a:rPr lang="ru-RU" dirty="0"/>
              <a:t>в ППЭ заблаговременно. Вход участников экзамена в ППЭ начинается с 09.00 по местному времени.</a:t>
            </a:r>
          </a:p>
          <a:p>
            <a:pPr lvl="0"/>
            <a:r>
              <a:rPr lang="ru-RU" dirty="0"/>
              <a:t>Допуск участников экзамена в ППЭ осуществляется при наличии у них документов, удостоверяющих их личность, и при наличии их в списках распределения в данный ППЭ.</a:t>
            </a:r>
          </a:p>
          <a:p>
            <a:pPr lvl="0"/>
            <a:r>
              <a:rPr lang="ru-RU" dirty="0"/>
              <a:t>Если участник экзамена опоздал на </a:t>
            </a:r>
            <a:r>
              <a:rPr lang="ru-RU" dirty="0" smtClean="0"/>
              <a:t>экзамен, </a:t>
            </a:r>
            <a:r>
              <a:rPr lang="ru-RU" dirty="0"/>
              <a:t>он допускается в ППЭ к сдаче экзамена, при этом время окончания экзамена, зафиксированное на доске (информационном стенде) организаторами в аудитории, не продлевается, инструктаж, проводимый организаторами в аудитории, не проводится (за исключением, когда в аудитории нет других участников ГИА), о чем сообщается участнику ГИА.</a:t>
            </a:r>
          </a:p>
          <a:p>
            <a:pPr lvl="0"/>
            <a:r>
              <a:rPr lang="ru-RU" dirty="0"/>
              <a:t>В случае проведения ОГЭ по учебному предмету, спецификацией КИМ по которому предусмотрено прослушивание текста, записанного на аудионоситель, допуск опоздавшего участника ГИА в аудиторию во время прослушивания соответствующей аудиозаписи другими участниками ГИА, находящимися в данной аудитории, не осуществляется (за исключением случаев, когда в аудитории нет других участников ГИА или когда  участники  ГИА  в  аудитории  завершили  прослушивание  </a:t>
            </a:r>
            <a:r>
              <a:rPr lang="ru-RU" dirty="0" smtClean="0"/>
              <a:t>соответствующей аудиозаписи</a:t>
            </a:r>
            <a:r>
              <a:rPr lang="ru-RU" dirty="0"/>
              <a:t>). Персональное прослушивание соответствующей аудиозаписи для опоздавшего участника ГИА не проводится (за исключением случаев, когда в аудитории нет других участников ГИА).</a:t>
            </a:r>
          </a:p>
          <a:p>
            <a:endParaRPr lang="ru-RU" dirty="0"/>
          </a:p>
        </p:txBody>
      </p:sp>
    </p:spTree>
    <p:extLst>
      <p:ext uri="{BB962C8B-B14F-4D97-AF65-F5344CB8AC3E}">
        <p14:creationId xmlns:p14="http://schemas.microsoft.com/office/powerpoint/2010/main" val="3174434572"/>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10633" y="206376"/>
            <a:ext cx="10515600" cy="815181"/>
          </a:xfrm>
        </p:spPr>
        <p:txBody>
          <a:bodyPr>
            <a:noAutofit/>
          </a:bodyPr>
          <a:lstStyle/>
          <a:p>
            <a:pPr eaLnBrk="1" hangingPunct="1">
              <a:defRPr/>
            </a:pPr>
            <a:r>
              <a:rPr lang="ru-RU" b="1" dirty="0" smtClean="0">
                <a:solidFill>
                  <a:srgbClr val="0201DA"/>
                </a:solidFill>
                <a:effectLst>
                  <a:outerShdw blurRad="38100" dist="38100" dir="2700000" algn="tl">
                    <a:srgbClr val="C0C0C0"/>
                  </a:outerShdw>
                </a:effectLst>
              </a:rPr>
              <a:t>Обязанности участника ОГЭ</a:t>
            </a:r>
          </a:p>
        </p:txBody>
      </p:sp>
      <p:sp>
        <p:nvSpPr>
          <p:cNvPr id="7171" name="Rectangle 3"/>
          <p:cNvSpPr>
            <a:spLocks noGrp="1" noChangeArrowheads="1"/>
          </p:cNvSpPr>
          <p:nvPr>
            <p:ph type="body" sz="half" idx="4294967295"/>
          </p:nvPr>
        </p:nvSpPr>
        <p:spPr>
          <a:xfrm>
            <a:off x="382058" y="914400"/>
            <a:ext cx="8334375" cy="5648325"/>
          </a:xfrm>
        </p:spPr>
        <p:txBody>
          <a:bodyPr>
            <a:normAutofit/>
          </a:bodyPr>
          <a:lstStyle/>
          <a:p>
            <a:pPr eaLnBrk="1" hangingPunct="1">
              <a:lnSpc>
                <a:spcPct val="80000"/>
              </a:lnSpc>
              <a:buFont typeface="Wingdings" pitchFamily="2" charset="2"/>
              <a:buChar char="Ø"/>
            </a:pPr>
            <a:r>
              <a:rPr lang="ru-RU" sz="2400" dirty="0" smtClean="0">
                <a:latin typeface="Times New Roman" pitchFamily="18" charset="0"/>
              </a:rPr>
              <a:t>Явиться в ОО ко времени, указанному в графике сопровождения на ОГЭ Пройти инструктаж в школе по ТБ во время передвижения к ППЭ</a:t>
            </a:r>
          </a:p>
          <a:p>
            <a:pPr eaLnBrk="1" hangingPunct="1">
              <a:lnSpc>
                <a:spcPct val="80000"/>
              </a:lnSpc>
              <a:buFont typeface="Wingdings" pitchFamily="2" charset="2"/>
              <a:buChar char="Ø"/>
            </a:pPr>
            <a:r>
              <a:rPr lang="ru-RU" sz="2400" dirty="0" smtClean="0">
                <a:latin typeface="Times New Roman" pitchFamily="18" charset="0"/>
              </a:rPr>
              <a:t>Строго соблюдать дисциплину во всех мероприятиях в день проведения ОГЭ</a:t>
            </a:r>
          </a:p>
          <a:p>
            <a:pPr eaLnBrk="1" hangingPunct="1">
              <a:lnSpc>
                <a:spcPct val="80000"/>
              </a:lnSpc>
              <a:buFont typeface="Wingdings" pitchFamily="2" charset="2"/>
              <a:buChar char="Ø"/>
            </a:pPr>
            <a:r>
              <a:rPr lang="ru-RU" sz="2400" dirty="0" smtClean="0">
                <a:latin typeface="Times New Roman" pitchFamily="18" charset="0"/>
              </a:rPr>
              <a:t>Организованно с сопровождающими педагогами прибыть к ППЭ, </a:t>
            </a:r>
            <a:r>
              <a:rPr lang="ru-RU" sz="2400" u="sng" dirty="0" smtClean="0">
                <a:solidFill>
                  <a:srgbClr val="FF0000"/>
                </a:solidFill>
                <a:latin typeface="Times New Roman" pitchFamily="18" charset="0"/>
              </a:rPr>
              <a:t>не позднее времени, определенного для школы по графику ППЭ</a:t>
            </a:r>
          </a:p>
          <a:p>
            <a:pPr eaLnBrk="1" hangingPunct="1">
              <a:lnSpc>
                <a:spcPct val="80000"/>
              </a:lnSpc>
              <a:buFont typeface="Wingdings" pitchFamily="2" charset="2"/>
              <a:buChar char="Ø"/>
            </a:pPr>
            <a:r>
              <a:rPr lang="ru-RU" sz="2400" dirty="0" smtClean="0">
                <a:latin typeface="Times New Roman" pitchFamily="18" charset="0"/>
              </a:rPr>
              <a:t>В ППЭ проверить списки участников, найти свои ФИО</a:t>
            </a:r>
          </a:p>
          <a:p>
            <a:pPr eaLnBrk="1" hangingPunct="1">
              <a:lnSpc>
                <a:spcPct val="80000"/>
              </a:lnSpc>
              <a:buFont typeface="Wingdings" pitchFamily="2" charset="2"/>
              <a:buChar char="Ø"/>
            </a:pPr>
            <a:r>
              <a:rPr lang="ru-RU" sz="2400" dirty="0" smtClean="0">
                <a:latin typeface="Times New Roman" pitchFamily="18" charset="0"/>
              </a:rPr>
              <a:t>Пройти контроль допуска в ППЭ, предъявив паспорт и оставив личные вещи в специально отведенном месте или у сопровождающего. При необходимости </a:t>
            </a:r>
            <a:r>
              <a:rPr lang="ru-RU" sz="2400" u="sng" dirty="0" smtClean="0">
                <a:solidFill>
                  <a:srgbClr val="FF0000"/>
                </a:solidFill>
                <a:latin typeface="Times New Roman" pitchFamily="18" charset="0"/>
              </a:rPr>
              <a:t>по просьбе</a:t>
            </a:r>
            <a:r>
              <a:rPr lang="ru-RU" sz="2400" dirty="0" smtClean="0">
                <a:solidFill>
                  <a:srgbClr val="FF0000"/>
                </a:solidFill>
                <a:latin typeface="Times New Roman" pitchFamily="18" charset="0"/>
              </a:rPr>
              <a:t> </a:t>
            </a:r>
            <a:r>
              <a:rPr lang="ru-RU" sz="2400" dirty="0" smtClean="0">
                <a:latin typeface="Times New Roman" pitchFamily="18" charset="0"/>
              </a:rPr>
              <a:t>организатора ППЭ показать предметы, вызвавшие сигнал </a:t>
            </a:r>
            <a:r>
              <a:rPr lang="ru-RU" sz="2400" dirty="0" err="1" smtClean="0">
                <a:latin typeface="Times New Roman" pitchFamily="18" charset="0"/>
              </a:rPr>
              <a:t>металлодетектора</a:t>
            </a:r>
            <a:endParaRPr lang="ru-RU" sz="2400" dirty="0" smtClean="0">
              <a:latin typeface="Times New Roman" pitchFamily="18" charset="0"/>
            </a:endParaRPr>
          </a:p>
          <a:p>
            <a:pPr eaLnBrk="1" hangingPunct="1">
              <a:lnSpc>
                <a:spcPct val="80000"/>
              </a:lnSpc>
              <a:buFont typeface="Wingdings" pitchFamily="2" charset="2"/>
              <a:buChar char="Ø"/>
            </a:pPr>
            <a:r>
              <a:rPr lang="ru-RU" sz="2400" dirty="0" smtClean="0">
                <a:latin typeface="Times New Roman" pitchFamily="18" charset="0"/>
              </a:rPr>
              <a:t>Организованно проследовать к аудитории проведения ОГЭ для допуска в нее по паспорту</a:t>
            </a:r>
            <a:r>
              <a:rPr lang="ru-RU" sz="2400" dirty="0" smtClean="0"/>
              <a:t> </a:t>
            </a:r>
          </a:p>
        </p:txBody>
      </p:sp>
      <p:pic>
        <p:nvPicPr>
          <p:cNvPr id="7173" name="Picture 5" descr="e8447181df7c073c815d7eafbfd854a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2069" y="4437063"/>
            <a:ext cx="2507006"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AutoShape 6" descr="DSC0330"/>
          <p:cNvSpPr>
            <a:spLocks noChangeAspect="1" noChangeArrowheads="1"/>
          </p:cNvSpPr>
          <p:nvPr/>
        </p:nvSpPr>
        <p:spPr bwMode="auto">
          <a:xfrm>
            <a:off x="207433" y="460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7175" name="AutoShape 7" descr="DSC0330"/>
          <p:cNvSpPr>
            <a:spLocks noChangeAspect="1" noChangeArrowheads="1"/>
          </p:cNvSpPr>
          <p:nvPr/>
        </p:nvSpPr>
        <p:spPr bwMode="auto">
          <a:xfrm>
            <a:off x="207433" y="460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pic>
        <p:nvPicPr>
          <p:cNvPr id="8" name="Рисунок 7"/>
          <p:cNvPicPr/>
          <p:nvPr/>
        </p:nvPicPr>
        <p:blipFill rotWithShape="1">
          <a:blip r:embed="rId3"/>
          <a:srcRect l="20676" t="56165" r="56721" b="20091"/>
          <a:stretch/>
        </p:blipFill>
        <p:spPr bwMode="auto">
          <a:xfrm>
            <a:off x="8938247" y="2732881"/>
            <a:ext cx="2667000" cy="1503362"/>
          </a:xfrm>
          <a:prstGeom prst="rect">
            <a:avLst/>
          </a:prstGeom>
          <a:ln>
            <a:noFill/>
          </a:ln>
          <a:extLst>
            <a:ext uri="{53640926-AAD7-44D8-BBD7-CCE9431645EC}">
              <a14:shadowObscured xmlns:a14="http://schemas.microsoft.com/office/drawing/2010/main"/>
            </a:ext>
          </a:extLst>
        </p:spPr>
      </p:pic>
      <p:pic>
        <p:nvPicPr>
          <p:cNvPr id="9" name="Рисунок 8"/>
          <p:cNvPicPr/>
          <p:nvPr/>
        </p:nvPicPr>
        <p:blipFill rotWithShape="1">
          <a:blip r:embed="rId4"/>
          <a:srcRect l="34286" t="55935" r="50048" b="19407"/>
          <a:stretch/>
        </p:blipFill>
        <p:spPr bwMode="auto">
          <a:xfrm>
            <a:off x="9118269" y="480060"/>
            <a:ext cx="2306955" cy="20535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8071519"/>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b="1" dirty="0">
                <a:solidFill>
                  <a:srgbClr val="0201DA"/>
                </a:solidFill>
                <a:effectLst>
                  <a:outerShdw blurRad="38100" dist="38100" dir="2700000" algn="tl">
                    <a:srgbClr val="C0C0C0"/>
                  </a:outerShdw>
                </a:effectLst>
              </a:rPr>
              <a:t>Обязанности участника ОГЭ</a:t>
            </a:r>
            <a:endParaRPr lang="ru-RU" dirty="0"/>
          </a:p>
        </p:txBody>
      </p:sp>
      <p:sp>
        <p:nvSpPr>
          <p:cNvPr id="4" name="Объект 3"/>
          <p:cNvSpPr>
            <a:spLocks noGrp="1"/>
          </p:cNvSpPr>
          <p:nvPr>
            <p:ph idx="1"/>
          </p:nvPr>
        </p:nvSpPr>
        <p:spPr>
          <a:xfrm>
            <a:off x="552450" y="1825625"/>
            <a:ext cx="10801350" cy="4351338"/>
          </a:xfrm>
        </p:spPr>
        <p:txBody>
          <a:bodyPr>
            <a:normAutofit/>
          </a:bodyPr>
          <a:lstStyle/>
          <a:p>
            <a:pPr>
              <a:lnSpc>
                <a:spcPct val="80000"/>
              </a:lnSpc>
              <a:buFont typeface="Wingdings" pitchFamily="2" charset="2"/>
              <a:buChar char="Ø"/>
            </a:pPr>
            <a:r>
              <a:rPr lang="ru-RU" b="1" u="sng" dirty="0">
                <a:solidFill>
                  <a:srgbClr val="FF0000"/>
                </a:solidFill>
              </a:rPr>
              <a:t>В случае опоздания</a:t>
            </a:r>
            <a:r>
              <a:rPr lang="ru-RU" dirty="0">
                <a:solidFill>
                  <a:srgbClr val="FF0000"/>
                </a:solidFill>
              </a:rPr>
              <a:t> </a:t>
            </a:r>
            <a:r>
              <a:rPr lang="ru-RU" dirty="0"/>
              <a:t>на экзамен добираться в ППЭ </a:t>
            </a:r>
            <a:r>
              <a:rPr lang="ru-RU" b="1" u="sng" dirty="0" smtClean="0">
                <a:solidFill>
                  <a:srgbClr val="FF0000"/>
                </a:solidFill>
              </a:rPr>
              <a:t>самостоятельно</a:t>
            </a:r>
          </a:p>
          <a:p>
            <a:pPr>
              <a:lnSpc>
                <a:spcPct val="80000"/>
              </a:lnSpc>
              <a:buFont typeface="Wingdings" pitchFamily="2" charset="2"/>
              <a:buChar char="Ø"/>
            </a:pPr>
            <a:r>
              <a:rPr lang="ru-RU" b="1" u="sng" dirty="0" smtClean="0">
                <a:solidFill>
                  <a:srgbClr val="FF0000"/>
                </a:solidFill>
              </a:rPr>
              <a:t>Идти на экзамен в любом случае (если позволяет здоровье)!!!</a:t>
            </a:r>
            <a:endParaRPr lang="ru-RU" b="1" u="sng" dirty="0">
              <a:solidFill>
                <a:srgbClr val="FF0000"/>
              </a:solidFill>
            </a:endParaRPr>
          </a:p>
          <a:p>
            <a:pPr>
              <a:lnSpc>
                <a:spcPct val="80000"/>
              </a:lnSpc>
              <a:buFont typeface="Wingdings" pitchFamily="2" charset="2"/>
              <a:buChar char="Ø"/>
            </a:pPr>
            <a:r>
              <a:rPr lang="ru-RU" dirty="0" smtClean="0"/>
              <a:t>При </a:t>
            </a:r>
            <a:r>
              <a:rPr lang="ru-RU" dirty="0"/>
              <a:t>ухудшении состояния здоровья участника, </a:t>
            </a:r>
            <a:r>
              <a:rPr lang="ru-RU" b="1" u="sng" dirty="0">
                <a:solidFill>
                  <a:srgbClr val="FF0000"/>
                </a:solidFill>
              </a:rPr>
              <a:t>по</a:t>
            </a:r>
            <a:r>
              <a:rPr lang="ru-RU" dirty="0"/>
              <a:t> другим </a:t>
            </a:r>
            <a:r>
              <a:rPr lang="ru-RU" b="1" u="sng" dirty="0">
                <a:solidFill>
                  <a:srgbClr val="FF0000"/>
                </a:solidFill>
              </a:rPr>
              <a:t>уважительным причинам</a:t>
            </a:r>
            <a:r>
              <a:rPr lang="ru-RU" dirty="0"/>
              <a:t>, возникшим накануне экзамена, просьба родителям </a:t>
            </a:r>
            <a:r>
              <a:rPr lang="ru-RU" b="1" u="sng" dirty="0">
                <a:solidFill>
                  <a:srgbClr val="FF0000"/>
                </a:solidFill>
              </a:rPr>
              <a:t>незамедлительно информировать</a:t>
            </a:r>
            <a:r>
              <a:rPr lang="ru-RU" dirty="0">
                <a:solidFill>
                  <a:srgbClr val="FF0000"/>
                </a:solidFill>
              </a:rPr>
              <a:t> </a:t>
            </a:r>
            <a:r>
              <a:rPr lang="ru-RU" dirty="0"/>
              <a:t>администрацию школы, классного руководителя о невозможности участия ребенка в ОГЭ</a:t>
            </a:r>
          </a:p>
          <a:p>
            <a:pPr>
              <a:lnSpc>
                <a:spcPct val="80000"/>
              </a:lnSpc>
              <a:buFont typeface="Wingdings" pitchFamily="2" charset="2"/>
              <a:buChar char="Ø"/>
            </a:pPr>
            <a:r>
              <a:rPr lang="ru-RU" dirty="0"/>
              <a:t>В максимально короткие сроки </a:t>
            </a:r>
            <a:r>
              <a:rPr lang="ru-RU" b="1" u="sng" dirty="0">
                <a:solidFill>
                  <a:srgbClr val="FF0000"/>
                </a:solidFill>
              </a:rPr>
              <a:t>явиться в ОО для</a:t>
            </a:r>
            <a:r>
              <a:rPr lang="ru-RU" dirty="0">
                <a:solidFill>
                  <a:srgbClr val="FF0000"/>
                </a:solidFill>
              </a:rPr>
              <a:t> </a:t>
            </a:r>
            <a:r>
              <a:rPr lang="ru-RU" b="1" u="sng" dirty="0">
                <a:solidFill>
                  <a:srgbClr val="FF0000"/>
                </a:solidFill>
              </a:rPr>
              <a:t>написания заявления</a:t>
            </a:r>
            <a:r>
              <a:rPr lang="ru-RU" dirty="0"/>
              <a:t> на включение </a:t>
            </a:r>
            <a:r>
              <a:rPr lang="ru-RU" dirty="0" smtClean="0"/>
              <a:t>участника </a:t>
            </a:r>
            <a:r>
              <a:rPr lang="ru-RU" dirty="0"/>
              <a:t>в резервные (дополнительные) сроки проведения ОГЭ на основании </a:t>
            </a:r>
            <a:r>
              <a:rPr lang="ru-RU" b="1" u="sng" dirty="0">
                <a:solidFill>
                  <a:srgbClr val="FF0000"/>
                </a:solidFill>
              </a:rPr>
              <a:t>справки, других документов</a:t>
            </a:r>
            <a:r>
              <a:rPr lang="ru-RU" dirty="0"/>
              <a:t>,  подтверждающих уважительность причины отсутствия на экзамене</a:t>
            </a:r>
            <a:r>
              <a:rPr lang="ru-RU" sz="3200" dirty="0"/>
              <a:t>  </a:t>
            </a:r>
          </a:p>
          <a:p>
            <a:endParaRPr lang="ru-RU" dirty="0"/>
          </a:p>
        </p:txBody>
      </p:sp>
    </p:spTree>
    <p:extLst>
      <p:ext uri="{BB962C8B-B14F-4D97-AF65-F5344CB8AC3E}">
        <p14:creationId xmlns:p14="http://schemas.microsoft.com/office/powerpoint/2010/main" val="2081773043"/>
      </p:ext>
    </p:extLst>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
      <p:transition spd="slow">
        <p:push dir="r"/>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1772</TotalTime>
  <Words>2666</Words>
  <Application>Microsoft Office PowerPoint</Application>
  <PresentationFormat>Произвольный</PresentationFormat>
  <Paragraphs>146</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Это должен знать каждый сдающий ОГЭ   20.02.2025</vt:lpstr>
      <vt:lpstr>Участие в ОГЭ 2024</vt:lpstr>
      <vt:lpstr>ГРАФИК сопровождения на ОГЭ в 2024 г.</vt:lpstr>
      <vt:lpstr>Общая информация о порядке проведении ГИА</vt:lpstr>
      <vt:lpstr>Пункт проведения экзамена</vt:lpstr>
      <vt:lpstr>Особенности организации ГИА для детей с ОВЗ</vt:lpstr>
      <vt:lpstr>Обязанности участника экзамена</vt:lpstr>
      <vt:lpstr>Обязанности участника ОГЭ</vt:lpstr>
      <vt:lpstr>Обязанности участника ОГЭ</vt:lpstr>
      <vt:lpstr>Обязанности участника ОГЭ</vt:lpstr>
      <vt:lpstr>Презентация PowerPoint</vt:lpstr>
      <vt:lpstr>В день проведения экзамена запрещается</vt:lpstr>
      <vt:lpstr>Во время экзамена на рабочем столе участника ГИА находятся </vt:lpstr>
      <vt:lpstr> Средства обучения и воспитания, используемые при проведении ОГЭ в 2025 г.  </vt:lpstr>
      <vt:lpstr>В день проведения экзамена</vt:lpstr>
      <vt:lpstr>Организация перемещения в ППЭ</vt:lpstr>
      <vt:lpstr>Начало проведения экзамена</vt:lpstr>
      <vt:lpstr>Презентация PowerPoint</vt:lpstr>
      <vt:lpstr>Образцы бланков ГИА-9 в 2024 году</vt:lpstr>
      <vt:lpstr>Презентация PowerPoint</vt:lpstr>
      <vt:lpstr>Права участника экзамена</vt:lpstr>
      <vt:lpstr>Апелляция о нарушении установленного порядка</vt:lpstr>
      <vt:lpstr>Апелляция о несогласии с выставленными баллами</vt:lpstr>
      <vt:lpstr>Апелляция</vt:lpstr>
      <vt:lpstr>ГИА в дополнительный период</vt:lpstr>
      <vt:lpstr>Результаты ГИА в дополнительный период</vt:lpstr>
      <vt:lpstr>Продолжительность ОГЭ в 2025 году</vt:lpstr>
      <vt:lpstr>Обучение в 10 классе</vt:lpstr>
      <vt:lpstr>Какие могут быть профили?</vt:lpstr>
      <vt:lpstr>Вариант ИУП на 2025-2026 уч.г. универсальный профиль гуманитарная направленность</vt:lpstr>
      <vt:lpstr>Вариант ИУП на 2025-2026 уч.г. универсальный профиль  физико-математическая направленность</vt:lpstr>
      <vt:lpstr>Индивидуальный отбор в 10 класс</vt:lpstr>
      <vt:lpstr>Экспертиза документов</vt:lpstr>
      <vt:lpstr>Экспертиза документов</vt:lpstr>
      <vt:lpstr>Успешного прохождения ГИА!</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Наименование презентации</dc:title>
  <dc:creator>Tigran Nazaryan</dc:creator>
  <cp:lastModifiedBy>АДМИН</cp:lastModifiedBy>
  <cp:revision>140</cp:revision>
  <cp:lastPrinted>2025-02-19T04:53:35Z</cp:lastPrinted>
  <dcterms:created xsi:type="dcterms:W3CDTF">2023-10-26T03:48:33Z</dcterms:created>
  <dcterms:modified xsi:type="dcterms:W3CDTF">2025-02-20T10:41:57Z</dcterms:modified>
</cp:coreProperties>
</file>